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6" r:id="rId5"/>
    <p:sldId id="257" r:id="rId6"/>
    <p:sldId id="26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300" r:id="rId45"/>
    <p:sldId id="302" r:id="rId46"/>
    <p:sldId id="301" r:id="rId47"/>
    <p:sldId id="299" r:id="rId48"/>
    <p:sldId id="304" r:id="rId49"/>
    <p:sldId id="305" r:id="rId50"/>
    <p:sldId id="306" r:id="rId51"/>
    <p:sldId id="307" r:id="rId52"/>
    <p:sldId id="308" r:id="rId53"/>
    <p:sldId id="313" r:id="rId54"/>
    <p:sldId id="309" r:id="rId55"/>
    <p:sldId id="310" r:id="rId56"/>
    <p:sldId id="311" r:id="rId57"/>
    <p:sldId id="315" r:id="rId58"/>
    <p:sldId id="316" r:id="rId59"/>
    <p:sldId id="31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 Yacobson" initials="IY" lastIdx="21" clrIdx="0">
    <p:extLst>
      <p:ext uri="{19B8F6BF-5375-455C-9EA6-DF929625EA0E}">
        <p15:presenceInfo xmlns:p15="http://schemas.microsoft.com/office/powerpoint/2012/main" userId="S-1-5-21-3003367119-45151493-406046460-38022" providerId="AD"/>
      </p:ext>
    </p:extLst>
  </p:cmAuthor>
  <p:cmAuthor id="2" name="Lisa Levy" initials="LL" lastIdx="17" clrIdx="1">
    <p:extLst>
      <p:ext uri="{19B8F6BF-5375-455C-9EA6-DF929625EA0E}">
        <p15:presenceInfo xmlns:p15="http://schemas.microsoft.com/office/powerpoint/2012/main" userId="S-1-5-21-3003367119-45151493-406046460-37323" providerId="AD"/>
      </p:ext>
    </p:extLst>
  </p:cmAuthor>
  <p:cmAuthor id="3" name="Berner, Lauren" initials="BL" lastIdx="1" clrIdx="2">
    <p:extLst>
      <p:ext uri="{19B8F6BF-5375-455C-9EA6-DF929625EA0E}">
        <p15:presenceInfo xmlns:p15="http://schemas.microsoft.com/office/powerpoint/2012/main" userId="S-1-5-21-2361984597-2039549782-3180204118-8372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28D"/>
    <a:srgbClr val="F1995D"/>
    <a:srgbClr val="9E1283"/>
    <a:srgbClr val="008582"/>
    <a:srgbClr val="004F76"/>
    <a:srgbClr val="006699"/>
    <a:srgbClr val="009999"/>
    <a:srgbClr val="6EC8E4"/>
    <a:srgbClr val="00D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7-08-04T10:07:59.761" idx="1">
    <p:pos x="10" y="10"/>
    <p:text>Add information about first inserting into the glassine envelope here? I checked with the lab and Kevin didn't think they had any glassine envelopes in the lab.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5CFC8A-D3C4-4CE6-BCA1-A090FB531DFB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386A9E-D8D7-4C36-B727-058262CCEA0E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Avoid Getting HIV: </a:t>
          </a:r>
          <a:r>
            <a:rPr lang="en-US" dirty="0">
              <a:solidFill>
                <a:schemeClr val="tx1"/>
              </a:solidFill>
            </a:rPr>
            <a:t>Use PrEP consistently and correctly while at-risk of acquiring HIV. Resistance to ARV drugs cannot occur in a person who does not have HIV.</a:t>
          </a:r>
        </a:p>
      </dgm:t>
    </dgm:pt>
    <dgm:pt modelId="{ADBE5E74-C4DA-4927-9BCF-CBDF2194A5F8}" type="parTrans" cxnId="{207A7E00-CAA1-433B-ADAA-6A9376782DAF}">
      <dgm:prSet/>
      <dgm:spPr/>
      <dgm:t>
        <a:bodyPr/>
        <a:lstStyle/>
        <a:p>
          <a:endParaRPr lang="en-US"/>
        </a:p>
      </dgm:t>
    </dgm:pt>
    <dgm:pt modelId="{CA856D48-A82F-4D45-B294-83DE87B9429A}" type="sibTrans" cxnId="{207A7E00-CAA1-433B-ADAA-6A9376782DAF}">
      <dgm:prSet/>
      <dgm:spPr/>
      <dgm:t>
        <a:bodyPr/>
        <a:lstStyle/>
        <a:p>
          <a:endParaRPr lang="en-US"/>
        </a:p>
      </dgm:t>
    </dgm:pt>
    <dgm:pt modelId="{0BEB5C19-7105-41E6-A9E5-021451BA591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Attend Clinic Visits: </a:t>
          </a:r>
          <a:r>
            <a:rPr lang="en-US" dirty="0">
              <a:solidFill>
                <a:schemeClr val="tx1"/>
              </a:solidFill>
            </a:rPr>
            <a:t>HIV testing will be done quarterly.  If testing shows that a person has become infected with HIV, PrEP should be stopped immediately to avoid developing drug resistance. </a:t>
          </a:r>
        </a:p>
      </dgm:t>
    </dgm:pt>
    <dgm:pt modelId="{C2BC73DD-246C-47D6-BF49-5BE329B596EB}" type="parTrans" cxnId="{27B17F6A-B3E5-45F6-B192-D33A9B251C8A}">
      <dgm:prSet/>
      <dgm:spPr/>
      <dgm:t>
        <a:bodyPr/>
        <a:lstStyle/>
        <a:p>
          <a:endParaRPr lang="en-US"/>
        </a:p>
      </dgm:t>
    </dgm:pt>
    <dgm:pt modelId="{9A7D1E39-9712-4AF1-BC19-3BE11F95C3DC}" type="sibTrans" cxnId="{27B17F6A-B3E5-45F6-B192-D33A9B251C8A}">
      <dgm:prSet/>
      <dgm:spPr/>
      <dgm:t>
        <a:bodyPr/>
        <a:lstStyle/>
        <a:p>
          <a:endParaRPr lang="en-US"/>
        </a:p>
      </dgm:t>
    </dgm:pt>
    <dgm:pt modelId="{0674F46F-CD6C-4ED2-954A-810FB5D40A67}" type="pres">
      <dgm:prSet presAssocID="{095CFC8A-D3C4-4CE6-BCA1-A090FB531DFB}" presName="Name0" presStyleCnt="0">
        <dgm:presLayoutVars>
          <dgm:chMax val="7"/>
          <dgm:chPref val="7"/>
          <dgm:dir/>
        </dgm:presLayoutVars>
      </dgm:prSet>
      <dgm:spPr/>
    </dgm:pt>
    <dgm:pt modelId="{6E087B9C-675A-43A3-97C2-AFE18373F013}" type="pres">
      <dgm:prSet presAssocID="{095CFC8A-D3C4-4CE6-BCA1-A090FB531DFB}" presName="Name1" presStyleCnt="0"/>
      <dgm:spPr/>
    </dgm:pt>
    <dgm:pt modelId="{170E49D0-4DE3-4B0A-8C80-D260C3605B11}" type="pres">
      <dgm:prSet presAssocID="{095CFC8A-D3C4-4CE6-BCA1-A090FB531DFB}" presName="cycle" presStyleCnt="0"/>
      <dgm:spPr/>
    </dgm:pt>
    <dgm:pt modelId="{D8CC8A34-C0FF-4B53-96DD-AE0FAB3AE998}" type="pres">
      <dgm:prSet presAssocID="{095CFC8A-D3C4-4CE6-BCA1-A090FB531DFB}" presName="srcNode" presStyleLbl="node1" presStyleIdx="0" presStyleCnt="2"/>
      <dgm:spPr/>
    </dgm:pt>
    <dgm:pt modelId="{CE404F6A-3689-4CB3-881C-611CC393B653}" type="pres">
      <dgm:prSet presAssocID="{095CFC8A-D3C4-4CE6-BCA1-A090FB531DFB}" presName="conn" presStyleLbl="parChTrans1D2" presStyleIdx="0" presStyleCnt="1"/>
      <dgm:spPr/>
    </dgm:pt>
    <dgm:pt modelId="{8C72B17A-4201-436B-8562-C29F9CAA5476}" type="pres">
      <dgm:prSet presAssocID="{095CFC8A-D3C4-4CE6-BCA1-A090FB531DFB}" presName="extraNode" presStyleLbl="node1" presStyleIdx="0" presStyleCnt="2"/>
      <dgm:spPr/>
    </dgm:pt>
    <dgm:pt modelId="{DC614148-16BE-4261-9F33-A4F40CCE45E6}" type="pres">
      <dgm:prSet presAssocID="{095CFC8A-D3C4-4CE6-BCA1-A090FB531DFB}" presName="dstNode" presStyleLbl="node1" presStyleIdx="0" presStyleCnt="2"/>
      <dgm:spPr/>
    </dgm:pt>
    <dgm:pt modelId="{DEDB1E67-48C7-4DF4-B35C-86AB385E5B38}" type="pres">
      <dgm:prSet presAssocID="{BD386A9E-D8D7-4C36-B727-058262CCEA0E}" presName="text_1" presStyleLbl="node1" presStyleIdx="0" presStyleCnt="2" custScaleY="123137">
        <dgm:presLayoutVars>
          <dgm:bulletEnabled val="1"/>
        </dgm:presLayoutVars>
      </dgm:prSet>
      <dgm:spPr/>
    </dgm:pt>
    <dgm:pt modelId="{A83CFA9E-D89F-4A8D-98AE-E1065AD35EF0}" type="pres">
      <dgm:prSet presAssocID="{BD386A9E-D8D7-4C36-B727-058262CCEA0E}" presName="accent_1" presStyleCnt="0"/>
      <dgm:spPr/>
    </dgm:pt>
    <dgm:pt modelId="{6149CFA8-9A25-4AF6-80EB-A787D2ABEEE1}" type="pres">
      <dgm:prSet presAssocID="{BD386A9E-D8D7-4C36-B727-058262CCEA0E}" presName="accentRepeatNode" presStyleLbl="solidFgAcc1" presStyleIdx="0" presStyleCnt="2"/>
      <dgm:spPr>
        <a:solidFill>
          <a:schemeClr val="accent2"/>
        </a:solidFill>
      </dgm:spPr>
    </dgm:pt>
    <dgm:pt modelId="{32400956-EBE8-4E88-B5CE-058AA239C413}" type="pres">
      <dgm:prSet presAssocID="{0BEB5C19-7105-41E6-A9E5-021451BA591D}" presName="text_2" presStyleLbl="node1" presStyleIdx="1" presStyleCnt="2" custScaleY="126671">
        <dgm:presLayoutVars>
          <dgm:bulletEnabled val="1"/>
        </dgm:presLayoutVars>
      </dgm:prSet>
      <dgm:spPr/>
    </dgm:pt>
    <dgm:pt modelId="{BC9ABAF6-3149-4C6E-9E9A-F610E1E84191}" type="pres">
      <dgm:prSet presAssocID="{0BEB5C19-7105-41E6-A9E5-021451BA591D}" presName="accent_2" presStyleCnt="0"/>
      <dgm:spPr/>
    </dgm:pt>
    <dgm:pt modelId="{74D8B16F-234B-4501-89DE-F737392A9CC4}" type="pres">
      <dgm:prSet presAssocID="{0BEB5C19-7105-41E6-A9E5-021451BA591D}" presName="accentRepeatNode" presStyleLbl="solidFgAcc1" presStyleIdx="1" presStyleCnt="2"/>
      <dgm:spPr>
        <a:solidFill>
          <a:srgbClr val="9E1283"/>
        </a:solidFill>
      </dgm:spPr>
    </dgm:pt>
  </dgm:ptLst>
  <dgm:cxnLst>
    <dgm:cxn modelId="{62C7CEF4-7EA0-4FA9-95C8-546CBF06807F}" type="presOf" srcId="{095CFC8A-D3C4-4CE6-BCA1-A090FB531DFB}" destId="{0674F46F-CD6C-4ED2-954A-810FB5D40A67}" srcOrd="0" destOrd="0" presId="urn:microsoft.com/office/officeart/2008/layout/VerticalCurvedList"/>
    <dgm:cxn modelId="{3577F853-5791-4F7D-9EA0-1831FFAD7179}" type="presOf" srcId="{0BEB5C19-7105-41E6-A9E5-021451BA591D}" destId="{32400956-EBE8-4E88-B5CE-058AA239C413}" srcOrd="0" destOrd="0" presId="urn:microsoft.com/office/officeart/2008/layout/VerticalCurvedList"/>
    <dgm:cxn modelId="{27B17F6A-B3E5-45F6-B192-D33A9B251C8A}" srcId="{095CFC8A-D3C4-4CE6-BCA1-A090FB531DFB}" destId="{0BEB5C19-7105-41E6-A9E5-021451BA591D}" srcOrd="1" destOrd="0" parTransId="{C2BC73DD-246C-47D6-BF49-5BE329B596EB}" sibTransId="{9A7D1E39-9712-4AF1-BC19-3BE11F95C3DC}"/>
    <dgm:cxn modelId="{207A7E00-CAA1-433B-ADAA-6A9376782DAF}" srcId="{095CFC8A-D3C4-4CE6-BCA1-A090FB531DFB}" destId="{BD386A9E-D8D7-4C36-B727-058262CCEA0E}" srcOrd="0" destOrd="0" parTransId="{ADBE5E74-C4DA-4927-9BCF-CBDF2194A5F8}" sibTransId="{CA856D48-A82F-4D45-B294-83DE87B9429A}"/>
    <dgm:cxn modelId="{A7DAAEBC-A277-4A53-817C-690B35889E46}" type="presOf" srcId="{CA856D48-A82F-4D45-B294-83DE87B9429A}" destId="{CE404F6A-3689-4CB3-881C-611CC393B653}" srcOrd="0" destOrd="0" presId="urn:microsoft.com/office/officeart/2008/layout/VerticalCurvedList"/>
    <dgm:cxn modelId="{EBFAC76B-2838-4094-B5AD-96C093D14176}" type="presOf" srcId="{BD386A9E-D8D7-4C36-B727-058262CCEA0E}" destId="{DEDB1E67-48C7-4DF4-B35C-86AB385E5B38}" srcOrd="0" destOrd="0" presId="urn:microsoft.com/office/officeart/2008/layout/VerticalCurvedList"/>
    <dgm:cxn modelId="{F9D3C584-4470-4644-8263-08C654650401}" type="presParOf" srcId="{0674F46F-CD6C-4ED2-954A-810FB5D40A67}" destId="{6E087B9C-675A-43A3-97C2-AFE18373F013}" srcOrd="0" destOrd="0" presId="urn:microsoft.com/office/officeart/2008/layout/VerticalCurvedList"/>
    <dgm:cxn modelId="{76D1C26A-F51A-4287-98BF-C09AB3A35C98}" type="presParOf" srcId="{6E087B9C-675A-43A3-97C2-AFE18373F013}" destId="{170E49D0-4DE3-4B0A-8C80-D260C3605B11}" srcOrd="0" destOrd="0" presId="urn:microsoft.com/office/officeart/2008/layout/VerticalCurvedList"/>
    <dgm:cxn modelId="{B65A276B-CD06-40EE-8050-A2F91911D514}" type="presParOf" srcId="{170E49D0-4DE3-4B0A-8C80-D260C3605B11}" destId="{D8CC8A34-C0FF-4B53-96DD-AE0FAB3AE998}" srcOrd="0" destOrd="0" presId="urn:microsoft.com/office/officeart/2008/layout/VerticalCurvedList"/>
    <dgm:cxn modelId="{88183654-8FE0-4124-A64F-6417B39B70FC}" type="presParOf" srcId="{170E49D0-4DE3-4B0A-8C80-D260C3605B11}" destId="{CE404F6A-3689-4CB3-881C-611CC393B653}" srcOrd="1" destOrd="0" presId="urn:microsoft.com/office/officeart/2008/layout/VerticalCurvedList"/>
    <dgm:cxn modelId="{43E2920A-702B-4A12-8DB3-99BA98D0DC8B}" type="presParOf" srcId="{170E49D0-4DE3-4B0A-8C80-D260C3605B11}" destId="{8C72B17A-4201-436B-8562-C29F9CAA5476}" srcOrd="2" destOrd="0" presId="urn:microsoft.com/office/officeart/2008/layout/VerticalCurvedList"/>
    <dgm:cxn modelId="{AF246820-F842-4A54-A424-209DAA4873D5}" type="presParOf" srcId="{170E49D0-4DE3-4B0A-8C80-D260C3605B11}" destId="{DC614148-16BE-4261-9F33-A4F40CCE45E6}" srcOrd="3" destOrd="0" presId="urn:microsoft.com/office/officeart/2008/layout/VerticalCurvedList"/>
    <dgm:cxn modelId="{942FF8D7-90BD-49C4-81E8-A188C15F65F9}" type="presParOf" srcId="{6E087B9C-675A-43A3-97C2-AFE18373F013}" destId="{DEDB1E67-48C7-4DF4-B35C-86AB385E5B38}" srcOrd="1" destOrd="0" presId="urn:microsoft.com/office/officeart/2008/layout/VerticalCurvedList"/>
    <dgm:cxn modelId="{B4C83D1F-0F21-4C86-BF42-C2BD902FDE45}" type="presParOf" srcId="{6E087B9C-675A-43A3-97C2-AFE18373F013}" destId="{A83CFA9E-D89F-4A8D-98AE-E1065AD35EF0}" srcOrd="2" destOrd="0" presId="urn:microsoft.com/office/officeart/2008/layout/VerticalCurvedList"/>
    <dgm:cxn modelId="{6F3B8822-ACD4-4BE2-B9D7-9B4705AAB19D}" type="presParOf" srcId="{A83CFA9E-D89F-4A8D-98AE-E1065AD35EF0}" destId="{6149CFA8-9A25-4AF6-80EB-A787D2ABEEE1}" srcOrd="0" destOrd="0" presId="urn:microsoft.com/office/officeart/2008/layout/VerticalCurvedList"/>
    <dgm:cxn modelId="{0081D1E3-065E-4414-94CB-1B284F0AFF5B}" type="presParOf" srcId="{6E087B9C-675A-43A3-97C2-AFE18373F013}" destId="{32400956-EBE8-4E88-B5CE-058AA239C413}" srcOrd="3" destOrd="0" presId="urn:microsoft.com/office/officeart/2008/layout/VerticalCurvedList"/>
    <dgm:cxn modelId="{E55FABE1-D8A7-4485-BFB1-8A234ABFE769}" type="presParOf" srcId="{6E087B9C-675A-43A3-97C2-AFE18373F013}" destId="{BC9ABAF6-3149-4C6E-9E9A-F610E1E84191}" srcOrd="4" destOrd="0" presId="urn:microsoft.com/office/officeart/2008/layout/VerticalCurvedList"/>
    <dgm:cxn modelId="{92C8F144-2023-4E44-9AE5-64BC08A181FA}" type="presParOf" srcId="{BC9ABAF6-3149-4C6E-9E9A-F610E1E84191}" destId="{74D8B16F-234B-4501-89DE-F737392A9C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5CFC8A-D3C4-4CE6-BCA1-A090FB531DFB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386A9E-D8D7-4C36-B727-058262CCEA0E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Do Not Share PrEP: </a:t>
          </a:r>
          <a:r>
            <a:rPr lang="en-US" dirty="0">
              <a:solidFill>
                <a:schemeClr val="tx1"/>
              </a:solidFill>
            </a:rPr>
            <a:t>Sharing PrEP with other people, even with a partner, could be harmful.  They could have HIV, and not know it.  If a person with HIV use PrEP, this could cause resistance to ARV drugs. </a:t>
          </a:r>
        </a:p>
      </dgm:t>
    </dgm:pt>
    <dgm:pt modelId="{ADBE5E74-C4DA-4927-9BCF-CBDF2194A5F8}" type="parTrans" cxnId="{207A7E00-CAA1-433B-ADAA-6A9376782DAF}">
      <dgm:prSet/>
      <dgm:spPr/>
      <dgm:t>
        <a:bodyPr/>
        <a:lstStyle/>
        <a:p>
          <a:endParaRPr lang="en-US"/>
        </a:p>
      </dgm:t>
    </dgm:pt>
    <dgm:pt modelId="{CA856D48-A82F-4D45-B294-83DE87B9429A}" type="sibTrans" cxnId="{207A7E00-CAA1-433B-ADAA-6A9376782DAF}">
      <dgm:prSet/>
      <dgm:spPr/>
      <dgm:t>
        <a:bodyPr/>
        <a:lstStyle/>
        <a:p>
          <a:endParaRPr lang="en-US"/>
        </a:p>
      </dgm:t>
    </dgm:pt>
    <dgm:pt modelId="{0BEB5C19-7105-41E6-A9E5-021451BA591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PrEP works if you use it: </a:t>
          </a:r>
          <a:r>
            <a:rPr lang="en-US" sz="3000" dirty="0">
              <a:solidFill>
                <a:schemeClr val="tx1"/>
              </a:solidFill>
            </a:rPr>
            <a:t>The benefits of PrEP are greater than the risk of resistance. But minimizing the risk will help to limit the potential impact on HIV treatment.</a:t>
          </a:r>
        </a:p>
      </dgm:t>
    </dgm:pt>
    <dgm:pt modelId="{C2BC73DD-246C-47D6-BF49-5BE329B596EB}" type="parTrans" cxnId="{27B17F6A-B3E5-45F6-B192-D33A9B251C8A}">
      <dgm:prSet/>
      <dgm:spPr/>
      <dgm:t>
        <a:bodyPr/>
        <a:lstStyle/>
        <a:p>
          <a:endParaRPr lang="en-US"/>
        </a:p>
      </dgm:t>
    </dgm:pt>
    <dgm:pt modelId="{9A7D1E39-9712-4AF1-BC19-3BE11F95C3DC}" type="sibTrans" cxnId="{27B17F6A-B3E5-45F6-B192-D33A9B251C8A}">
      <dgm:prSet/>
      <dgm:spPr/>
      <dgm:t>
        <a:bodyPr/>
        <a:lstStyle/>
        <a:p>
          <a:endParaRPr lang="en-US"/>
        </a:p>
      </dgm:t>
    </dgm:pt>
    <dgm:pt modelId="{0674F46F-CD6C-4ED2-954A-810FB5D40A67}" type="pres">
      <dgm:prSet presAssocID="{095CFC8A-D3C4-4CE6-BCA1-A090FB531DFB}" presName="Name0" presStyleCnt="0">
        <dgm:presLayoutVars>
          <dgm:chMax val="7"/>
          <dgm:chPref val="7"/>
          <dgm:dir/>
        </dgm:presLayoutVars>
      </dgm:prSet>
      <dgm:spPr/>
    </dgm:pt>
    <dgm:pt modelId="{6E087B9C-675A-43A3-97C2-AFE18373F013}" type="pres">
      <dgm:prSet presAssocID="{095CFC8A-D3C4-4CE6-BCA1-A090FB531DFB}" presName="Name1" presStyleCnt="0"/>
      <dgm:spPr/>
    </dgm:pt>
    <dgm:pt modelId="{170E49D0-4DE3-4B0A-8C80-D260C3605B11}" type="pres">
      <dgm:prSet presAssocID="{095CFC8A-D3C4-4CE6-BCA1-A090FB531DFB}" presName="cycle" presStyleCnt="0"/>
      <dgm:spPr/>
    </dgm:pt>
    <dgm:pt modelId="{D8CC8A34-C0FF-4B53-96DD-AE0FAB3AE998}" type="pres">
      <dgm:prSet presAssocID="{095CFC8A-D3C4-4CE6-BCA1-A090FB531DFB}" presName="srcNode" presStyleLbl="node1" presStyleIdx="0" presStyleCnt="2"/>
      <dgm:spPr/>
    </dgm:pt>
    <dgm:pt modelId="{CE404F6A-3689-4CB3-881C-611CC393B653}" type="pres">
      <dgm:prSet presAssocID="{095CFC8A-D3C4-4CE6-BCA1-A090FB531DFB}" presName="conn" presStyleLbl="parChTrans1D2" presStyleIdx="0" presStyleCnt="1"/>
      <dgm:spPr/>
    </dgm:pt>
    <dgm:pt modelId="{8C72B17A-4201-436B-8562-C29F9CAA5476}" type="pres">
      <dgm:prSet presAssocID="{095CFC8A-D3C4-4CE6-BCA1-A090FB531DFB}" presName="extraNode" presStyleLbl="node1" presStyleIdx="0" presStyleCnt="2"/>
      <dgm:spPr/>
    </dgm:pt>
    <dgm:pt modelId="{DC614148-16BE-4261-9F33-A4F40CCE45E6}" type="pres">
      <dgm:prSet presAssocID="{095CFC8A-D3C4-4CE6-BCA1-A090FB531DFB}" presName="dstNode" presStyleLbl="node1" presStyleIdx="0" presStyleCnt="2"/>
      <dgm:spPr/>
    </dgm:pt>
    <dgm:pt modelId="{DEDB1E67-48C7-4DF4-B35C-86AB385E5B38}" type="pres">
      <dgm:prSet presAssocID="{BD386A9E-D8D7-4C36-B727-058262CCEA0E}" presName="text_1" presStyleLbl="node1" presStyleIdx="0" presStyleCnt="2" custScaleY="123137">
        <dgm:presLayoutVars>
          <dgm:bulletEnabled val="1"/>
        </dgm:presLayoutVars>
      </dgm:prSet>
      <dgm:spPr/>
    </dgm:pt>
    <dgm:pt modelId="{A83CFA9E-D89F-4A8D-98AE-E1065AD35EF0}" type="pres">
      <dgm:prSet presAssocID="{BD386A9E-D8D7-4C36-B727-058262CCEA0E}" presName="accent_1" presStyleCnt="0"/>
      <dgm:spPr/>
    </dgm:pt>
    <dgm:pt modelId="{6149CFA8-9A25-4AF6-80EB-A787D2ABEEE1}" type="pres">
      <dgm:prSet presAssocID="{BD386A9E-D8D7-4C36-B727-058262CCEA0E}" presName="accentRepeatNode" presStyleLbl="solidFgAcc1" presStyleIdx="0" presStyleCnt="2"/>
      <dgm:spPr>
        <a:solidFill>
          <a:srgbClr val="FF0000"/>
        </a:solidFill>
      </dgm:spPr>
    </dgm:pt>
    <dgm:pt modelId="{8D92ECA6-CB23-49B8-9813-455CAEA0E79B}" type="pres">
      <dgm:prSet presAssocID="{0BEB5C19-7105-41E6-A9E5-021451BA591D}" presName="text_2" presStyleLbl="node1" presStyleIdx="1" presStyleCnt="2" custScaleY="123344">
        <dgm:presLayoutVars>
          <dgm:bulletEnabled val="1"/>
        </dgm:presLayoutVars>
      </dgm:prSet>
      <dgm:spPr/>
    </dgm:pt>
    <dgm:pt modelId="{5C159D9C-65B5-4EDF-BB75-F51CA0068800}" type="pres">
      <dgm:prSet presAssocID="{0BEB5C19-7105-41E6-A9E5-021451BA591D}" presName="accent_2" presStyleCnt="0"/>
      <dgm:spPr/>
    </dgm:pt>
    <dgm:pt modelId="{74D8B16F-234B-4501-89DE-F737392A9CC4}" type="pres">
      <dgm:prSet presAssocID="{0BEB5C19-7105-41E6-A9E5-021451BA591D}" presName="accentRepeatNode" presStyleLbl="solidFgAcc1" presStyleIdx="1" presStyleCnt="2"/>
      <dgm:spPr>
        <a:solidFill>
          <a:srgbClr val="00B050"/>
        </a:solidFill>
      </dgm:spPr>
    </dgm:pt>
  </dgm:ptLst>
  <dgm:cxnLst>
    <dgm:cxn modelId="{62C7CEF4-7EA0-4FA9-95C8-546CBF06807F}" type="presOf" srcId="{095CFC8A-D3C4-4CE6-BCA1-A090FB531DFB}" destId="{0674F46F-CD6C-4ED2-954A-810FB5D40A67}" srcOrd="0" destOrd="0" presId="urn:microsoft.com/office/officeart/2008/layout/VerticalCurvedList"/>
    <dgm:cxn modelId="{A7DAAEBC-A277-4A53-817C-690B35889E46}" type="presOf" srcId="{CA856D48-A82F-4D45-B294-83DE87B9429A}" destId="{CE404F6A-3689-4CB3-881C-611CC393B653}" srcOrd="0" destOrd="0" presId="urn:microsoft.com/office/officeart/2008/layout/VerticalCurvedList"/>
    <dgm:cxn modelId="{207A7E00-CAA1-433B-ADAA-6A9376782DAF}" srcId="{095CFC8A-D3C4-4CE6-BCA1-A090FB531DFB}" destId="{BD386A9E-D8D7-4C36-B727-058262CCEA0E}" srcOrd="0" destOrd="0" parTransId="{ADBE5E74-C4DA-4927-9BCF-CBDF2194A5F8}" sibTransId="{CA856D48-A82F-4D45-B294-83DE87B9429A}"/>
    <dgm:cxn modelId="{27B17F6A-B3E5-45F6-B192-D33A9B251C8A}" srcId="{095CFC8A-D3C4-4CE6-BCA1-A090FB531DFB}" destId="{0BEB5C19-7105-41E6-A9E5-021451BA591D}" srcOrd="1" destOrd="0" parTransId="{C2BC73DD-246C-47D6-BF49-5BE329B596EB}" sibTransId="{9A7D1E39-9712-4AF1-BC19-3BE11F95C3DC}"/>
    <dgm:cxn modelId="{EBFAC76B-2838-4094-B5AD-96C093D14176}" type="presOf" srcId="{BD386A9E-D8D7-4C36-B727-058262CCEA0E}" destId="{DEDB1E67-48C7-4DF4-B35C-86AB385E5B38}" srcOrd="0" destOrd="0" presId="urn:microsoft.com/office/officeart/2008/layout/VerticalCurvedList"/>
    <dgm:cxn modelId="{76E96425-8FAC-4D47-BE91-334D8AA9E23B}" type="presOf" srcId="{0BEB5C19-7105-41E6-A9E5-021451BA591D}" destId="{8D92ECA6-CB23-49B8-9813-455CAEA0E79B}" srcOrd="0" destOrd="0" presId="urn:microsoft.com/office/officeart/2008/layout/VerticalCurvedList"/>
    <dgm:cxn modelId="{F9D3C584-4470-4644-8263-08C654650401}" type="presParOf" srcId="{0674F46F-CD6C-4ED2-954A-810FB5D40A67}" destId="{6E087B9C-675A-43A3-97C2-AFE18373F013}" srcOrd="0" destOrd="0" presId="urn:microsoft.com/office/officeart/2008/layout/VerticalCurvedList"/>
    <dgm:cxn modelId="{76D1C26A-F51A-4287-98BF-C09AB3A35C98}" type="presParOf" srcId="{6E087B9C-675A-43A3-97C2-AFE18373F013}" destId="{170E49D0-4DE3-4B0A-8C80-D260C3605B11}" srcOrd="0" destOrd="0" presId="urn:microsoft.com/office/officeart/2008/layout/VerticalCurvedList"/>
    <dgm:cxn modelId="{B65A276B-CD06-40EE-8050-A2F91911D514}" type="presParOf" srcId="{170E49D0-4DE3-4B0A-8C80-D260C3605B11}" destId="{D8CC8A34-C0FF-4B53-96DD-AE0FAB3AE998}" srcOrd="0" destOrd="0" presId="urn:microsoft.com/office/officeart/2008/layout/VerticalCurvedList"/>
    <dgm:cxn modelId="{88183654-8FE0-4124-A64F-6417B39B70FC}" type="presParOf" srcId="{170E49D0-4DE3-4B0A-8C80-D260C3605B11}" destId="{CE404F6A-3689-4CB3-881C-611CC393B653}" srcOrd="1" destOrd="0" presId="urn:microsoft.com/office/officeart/2008/layout/VerticalCurvedList"/>
    <dgm:cxn modelId="{43E2920A-702B-4A12-8DB3-99BA98D0DC8B}" type="presParOf" srcId="{170E49D0-4DE3-4B0A-8C80-D260C3605B11}" destId="{8C72B17A-4201-436B-8562-C29F9CAA5476}" srcOrd="2" destOrd="0" presId="urn:microsoft.com/office/officeart/2008/layout/VerticalCurvedList"/>
    <dgm:cxn modelId="{AF246820-F842-4A54-A424-209DAA4873D5}" type="presParOf" srcId="{170E49D0-4DE3-4B0A-8C80-D260C3605B11}" destId="{DC614148-16BE-4261-9F33-A4F40CCE45E6}" srcOrd="3" destOrd="0" presId="urn:microsoft.com/office/officeart/2008/layout/VerticalCurvedList"/>
    <dgm:cxn modelId="{942FF8D7-90BD-49C4-81E8-A188C15F65F9}" type="presParOf" srcId="{6E087B9C-675A-43A3-97C2-AFE18373F013}" destId="{DEDB1E67-48C7-4DF4-B35C-86AB385E5B38}" srcOrd="1" destOrd="0" presId="urn:microsoft.com/office/officeart/2008/layout/VerticalCurvedList"/>
    <dgm:cxn modelId="{B4C83D1F-0F21-4C86-BF42-C2BD902FDE45}" type="presParOf" srcId="{6E087B9C-675A-43A3-97C2-AFE18373F013}" destId="{A83CFA9E-D89F-4A8D-98AE-E1065AD35EF0}" srcOrd="2" destOrd="0" presId="urn:microsoft.com/office/officeart/2008/layout/VerticalCurvedList"/>
    <dgm:cxn modelId="{6F3B8822-ACD4-4BE2-B9D7-9B4705AAB19D}" type="presParOf" srcId="{A83CFA9E-D89F-4A8D-98AE-E1065AD35EF0}" destId="{6149CFA8-9A25-4AF6-80EB-A787D2ABEEE1}" srcOrd="0" destOrd="0" presId="urn:microsoft.com/office/officeart/2008/layout/VerticalCurvedList"/>
    <dgm:cxn modelId="{C667F065-06A6-4429-8E46-9216BA9334A2}" type="presParOf" srcId="{6E087B9C-675A-43A3-97C2-AFE18373F013}" destId="{8D92ECA6-CB23-49B8-9813-455CAEA0E79B}" srcOrd="3" destOrd="0" presId="urn:microsoft.com/office/officeart/2008/layout/VerticalCurvedList"/>
    <dgm:cxn modelId="{7E80E2FA-6869-4493-8E22-2E465822BAE0}" type="presParOf" srcId="{6E087B9C-675A-43A3-97C2-AFE18373F013}" destId="{5C159D9C-65B5-4EDF-BB75-F51CA0068800}" srcOrd="4" destOrd="0" presId="urn:microsoft.com/office/officeart/2008/layout/VerticalCurvedList"/>
    <dgm:cxn modelId="{9DC8A191-8076-449A-AAA4-E5F86F9068DF}" type="presParOf" srcId="{5C159D9C-65B5-4EDF-BB75-F51CA0068800}" destId="{74D8B16F-234B-4501-89DE-F737392A9C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04F6A-3689-4CB3-881C-611CC393B653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B1E67-48C7-4DF4-B35C-86AB385E5B38}">
      <dsp:nvSpPr>
        <dsp:cNvPr id="0" name=""/>
        <dsp:cNvSpPr/>
      </dsp:nvSpPr>
      <dsp:spPr>
        <a:xfrm>
          <a:off x="996086" y="595029"/>
          <a:ext cx="9407642" cy="19061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Avoid Getting HIV: </a:t>
          </a:r>
          <a:r>
            <a:rPr lang="en-US" sz="3000" kern="1200" dirty="0">
              <a:solidFill>
                <a:schemeClr val="tx1"/>
              </a:solidFill>
            </a:rPr>
            <a:t>Use PrEP consistently and correctly while at-risk of acquiring HIV. Resistance to ARV drugs cannot occur in a person who does not have HIV.</a:t>
          </a:r>
        </a:p>
      </dsp:txBody>
      <dsp:txXfrm>
        <a:off x="996086" y="595029"/>
        <a:ext cx="9407642" cy="1906166"/>
      </dsp:txXfrm>
    </dsp:sp>
    <dsp:sp modelId="{6149CFA8-9A25-4AF6-80EB-A787D2ABEEE1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chemeClr val="accent2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400956-EBE8-4E88-B5CE-058AA239C413}">
      <dsp:nvSpPr>
        <dsp:cNvPr id="0" name=""/>
        <dsp:cNvSpPr/>
      </dsp:nvSpPr>
      <dsp:spPr>
        <a:xfrm>
          <a:off x="996086" y="2890117"/>
          <a:ext cx="9407642" cy="196087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</a:rPr>
            <a:t>Attend Clinic Visits: </a:t>
          </a:r>
          <a:r>
            <a:rPr lang="en-US" sz="2900" kern="1200" dirty="0">
              <a:solidFill>
                <a:schemeClr val="tx1"/>
              </a:solidFill>
            </a:rPr>
            <a:t>HIV testing will be done quarterly.  If testing shows that a person has become infected with HIV, PrEP should be stopped immediately to avoid developing drug resistance. </a:t>
          </a:r>
        </a:p>
      </dsp:txBody>
      <dsp:txXfrm>
        <a:off x="996086" y="2890117"/>
        <a:ext cx="9407642" cy="1960873"/>
      </dsp:txXfrm>
    </dsp:sp>
    <dsp:sp modelId="{74D8B16F-234B-4501-89DE-F737392A9CC4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rgbClr val="9E1283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04F6A-3689-4CB3-881C-611CC393B653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B1E67-48C7-4DF4-B35C-86AB385E5B38}">
      <dsp:nvSpPr>
        <dsp:cNvPr id="0" name=""/>
        <dsp:cNvSpPr/>
      </dsp:nvSpPr>
      <dsp:spPr>
        <a:xfrm>
          <a:off x="996086" y="595029"/>
          <a:ext cx="9407642" cy="19061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Do Not Share PrEP: </a:t>
          </a:r>
          <a:r>
            <a:rPr lang="en-US" sz="3000" kern="1200" dirty="0">
              <a:solidFill>
                <a:schemeClr val="tx1"/>
              </a:solidFill>
            </a:rPr>
            <a:t>Sharing PrEP with other people, even with a partner, could be harmful.  They could have HIV, and not know it.  If a person with HIV use PrEP, this could cause resistance to ARV drugs. </a:t>
          </a:r>
        </a:p>
      </dsp:txBody>
      <dsp:txXfrm>
        <a:off x="996086" y="595029"/>
        <a:ext cx="9407642" cy="1906166"/>
      </dsp:txXfrm>
    </dsp:sp>
    <dsp:sp modelId="{6149CFA8-9A25-4AF6-80EB-A787D2ABEEE1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92ECA6-CB23-49B8-9813-455CAEA0E79B}">
      <dsp:nvSpPr>
        <dsp:cNvPr id="0" name=""/>
        <dsp:cNvSpPr/>
      </dsp:nvSpPr>
      <dsp:spPr>
        <a:xfrm>
          <a:off x="996086" y="2915868"/>
          <a:ext cx="9407642" cy="190937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PrEP works if you use it: </a:t>
          </a:r>
          <a:r>
            <a:rPr lang="en-US" sz="3000" kern="1200" dirty="0">
              <a:solidFill>
                <a:schemeClr val="tx1"/>
              </a:solidFill>
            </a:rPr>
            <a:t>The benefits of PrEP are greater than the risk of resistance. But minimizing the risk will help to limit the potential impact on HIV treatment.</a:t>
          </a:r>
        </a:p>
      </dsp:txBody>
      <dsp:txXfrm>
        <a:off x="996086" y="2915868"/>
        <a:ext cx="9407642" cy="1909371"/>
      </dsp:txXfrm>
    </dsp:sp>
    <dsp:sp modelId="{74D8B16F-234B-4501-89DE-F737392A9CC4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rgbClr val="00B05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0EFE7-76E5-4D03-B724-F0D8FC47E96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585DB-7971-4646-8774-275377B55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5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are generally directed towards the healthcare workers that will be collecting the DBS,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counseling on results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Trainers may choose to only use the slides that are relevant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particular cadre of trainee.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585DB-7971-4646-8774-275377B550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585DB-7971-4646-8774-275377B550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 resistance testing turnaround time should be updated as per local laboratory guidelines/processes.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585DB-7971-4646-8774-275377B550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collection form should be updated</a:t>
            </a:r>
            <a:r>
              <a:rPr lang="en-US" baseline="0" dirty="0"/>
              <a:t> per program’s data collection needs – this is an example of key items to collect.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585DB-7971-4646-8774-275377B550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code</a:t>
            </a:r>
            <a:r>
              <a:rPr lang="en-US" baseline="0" dirty="0"/>
              <a:t> is placed in medical file, this will allow for results to be returned to client.  This should be updated per program’s needs/design.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585DB-7971-4646-8774-275377B550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report should be updated as appropriate to the setting, and align with country guidelines for treatment.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1A7F6-902B-4C75-AD1F-4C3C90B46AB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report should be updated as appropriate to the setting, and align with country guidelines for treatment.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1A7F6-902B-4C75-AD1F-4C3C90B46A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report should be updated as appropriate to the setting, and align with country guidelines for treatment.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01A09-8A8A-47B3-BC96-6B1343D472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report should be updated as appropriate to the setting, and align with country guidelines for treatment.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01A09-8A8A-47B3-BC96-6B1343D472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8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Calibri" panose="020F0502020204030204" pitchFamily="34" charset="0"/>
              <a:buChar char="–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Calibri" panose="020F0502020204030204" pitchFamily="34" charset="0"/>
              <a:buChar char="—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Calibri" panose="020F0502020204030204" pitchFamily="34" charset="0"/>
              <a:buChar char="—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006699"/>
              </a:buClr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4443"/>
            <a:ext cx="10515600" cy="1039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2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4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88F60-6ED3-407F-A9C0-C11B39CF523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D1A08-6910-4163-80CD-A5E5F9802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05493"/>
            <a:ext cx="10515600" cy="104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87978"/>
            <a:ext cx="10515600" cy="4688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: Rounded Corners 11"/>
          <p:cNvSpPr/>
          <p:nvPr userDrawn="1"/>
        </p:nvSpPr>
        <p:spPr>
          <a:xfrm>
            <a:off x="838200" y="1151314"/>
            <a:ext cx="10515600" cy="45719"/>
          </a:xfrm>
          <a:prstGeom prst="roundRect">
            <a:avLst/>
          </a:prstGeom>
          <a:solidFill>
            <a:srgbClr val="6EC8E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09" y="6018378"/>
            <a:ext cx="1623964" cy="7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6699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99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99"/>
        </a:buClr>
        <a:buFont typeface="Calibri" panose="020F0502020204030204" pitchFamily="34" charset="0"/>
        <a:buChar char="–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99"/>
        </a:buClr>
        <a:buFont typeface="Wingdings" panose="05000000000000000000" pitchFamily="2" charset="2"/>
        <a:buChar char="§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2300" y="1861744"/>
            <a:ext cx="5566389" cy="2387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Pre-Exposure</a:t>
            </a:r>
            <a:br>
              <a:rPr lang="en-US" sz="4400" dirty="0"/>
            </a:br>
            <a:r>
              <a:rPr lang="en-US" sz="4400" dirty="0"/>
              <a:t>Prophylaxis (PrEP) </a:t>
            </a:r>
            <a:br>
              <a:rPr lang="en-US" sz="4400" dirty="0"/>
            </a:br>
            <a:r>
              <a:rPr lang="en-US" sz="4400" dirty="0"/>
              <a:t>and HIV Drug Resistance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22300" y="4633869"/>
            <a:ext cx="4976327" cy="1247862"/>
          </a:xfrm>
        </p:spPr>
        <p:txBody>
          <a:bodyPr/>
          <a:lstStyle/>
          <a:p>
            <a:r>
              <a:rPr lang="en-US" sz="3200" b="1" dirty="0"/>
              <a:t>Training materials for healthcare workers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4" y="1942420"/>
            <a:ext cx="4813999" cy="32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HIV Drug Resistance A Concern With PrEP?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44" y="1487978"/>
            <a:ext cx="10780552" cy="357897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Tenofovir and Truvada that are used for PrEP are also used in the “first-line” ARV treatment regimen — that is providers’ first choice of ARV drugs for treating HIV (commonly two NRTIs and a NNRTI).</a:t>
            </a:r>
          </a:p>
          <a:p>
            <a:pPr>
              <a:lnSpc>
                <a:spcPct val="100000"/>
              </a:lnSpc>
            </a:pPr>
            <a:r>
              <a:rPr lang="en-US" dirty="0"/>
              <a:t>If an HIV-positive client develops resistance to tenofovir or Truvada, the provider has to: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find another first-line combination of ARVs that may be effective against the mutated virus OR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switch to a second-line regimen (commonly 2 NRTIs and a ritonavir-boosted PI)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46" y="5134062"/>
            <a:ext cx="1910178" cy="1432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3617" y="5315231"/>
            <a:ext cx="638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4F76"/>
                </a:solidFill>
              </a:rPr>
              <a:t>It is important to reassure clients with resistant virus that there are still 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258521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05343" y="1040235"/>
            <a:ext cx="7130641" cy="5019282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r>
              <a:rPr lang="en-US" sz="4400" b="1" dirty="0">
                <a:solidFill>
                  <a:schemeClr val="bg1"/>
                </a:solidFill>
              </a:rPr>
              <a:t>Module II: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642" y="2729957"/>
            <a:ext cx="48656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Risk of Drug Resistance with PrEP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2412255" y="2020429"/>
            <a:ext cx="45719" cy="188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35984" y="1040235"/>
            <a:ext cx="3431099" cy="50192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1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Resistance Scenarios While On PrEP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5498" y="1450038"/>
            <a:ext cx="10678926" cy="4558228"/>
            <a:chOff x="785498" y="1575873"/>
            <a:chExt cx="10678926" cy="4558228"/>
          </a:xfrm>
        </p:grpSpPr>
        <p:sp>
          <p:nvSpPr>
            <p:cNvPr id="8" name="Rectangle 7"/>
            <p:cNvSpPr/>
            <p:nvPr/>
          </p:nvSpPr>
          <p:spPr>
            <a:xfrm>
              <a:off x="785498" y="1575873"/>
              <a:ext cx="3469011" cy="4558227"/>
            </a:xfrm>
            <a:prstGeom prst="rect">
              <a:avLst/>
            </a:prstGeom>
            <a:solidFill>
              <a:sysClr val="window" lastClr="FFFFFF"/>
            </a:solidFill>
            <a:ln w="38100" cap="rnd" cmpd="sng" algn="ctr">
              <a:solidFill>
                <a:srgbClr val="13838E"/>
              </a:solidFill>
              <a:prstDash val="solid"/>
            </a:ln>
            <a:effectLst>
              <a:glow rad="139700">
                <a:srgbClr val="13838E">
                  <a:satMod val="175000"/>
                  <a:alpha val="40000"/>
                </a:srgbClr>
              </a:glo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A person with HIV transmits </a:t>
              </a:r>
              <a:r>
                <a:rPr lang="en-US" kern="0" dirty="0">
                  <a:latin typeface="Trebuchet MS" panose="020B0603020202020204"/>
                </a:rPr>
                <a:t>drug resistant virus to HIV-negative partner who takes PrEP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PrEP does not protect against the resistant virus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PrEP user becomes infected with drug resistant HIV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82268" y="1575874"/>
              <a:ext cx="3468529" cy="4558226"/>
            </a:xfrm>
            <a:prstGeom prst="rect">
              <a:avLst/>
            </a:prstGeom>
            <a:solidFill>
              <a:sysClr val="window" lastClr="FFFFFF"/>
            </a:solidFill>
            <a:ln w="38100" cap="rnd" cmpd="sng" algn="ctr">
              <a:solidFill>
                <a:srgbClr val="13838E"/>
              </a:solidFill>
              <a:prstDash val="solid"/>
            </a:ln>
            <a:effectLst>
              <a:glow rad="139700">
                <a:srgbClr val="13838E">
                  <a:satMod val="175000"/>
                  <a:alpha val="40000"/>
                </a:srgbClr>
              </a:glo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A person starts taking PrEP during acute HIV infection (before</a:t>
              </a:r>
              <a:r>
                <a:rPr kumimoji="0" lang="en-US" sz="1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 HIV test turns positive)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 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Keeps taking PrEP until she/he gets a positive rapid test result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HIV becomes drug resistant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69227" y="1577543"/>
              <a:ext cx="3695197" cy="4556558"/>
            </a:xfrm>
            <a:prstGeom prst="rect">
              <a:avLst/>
            </a:prstGeom>
            <a:solidFill>
              <a:sysClr val="window" lastClr="FFFFFF"/>
            </a:solidFill>
            <a:ln w="38100" cap="rnd" cmpd="sng" algn="ctr">
              <a:solidFill>
                <a:srgbClr val="13838E"/>
              </a:solidFill>
              <a:prstDash val="solid"/>
            </a:ln>
            <a:effectLst>
              <a:glow rad="139700">
                <a:srgbClr val="13838E">
                  <a:satMod val="175000"/>
                  <a:alpha val="40000"/>
                </a:srgbClr>
              </a:glo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2314"/>
                </a:solidFill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HIV-negative person takes PrEP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Becomes infected with HIV, but keeps taking PrEP until she gets a positive rapid test result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</a:rPr>
                <a:t>HIV becomes drug resistant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8222143" y="5156200"/>
              <a:ext cx="2776276" cy="774700"/>
            </a:xfrm>
            <a:prstGeom prst="roundRect">
              <a:avLst/>
            </a:prstGeom>
            <a:solidFill>
              <a:srgbClr val="008582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36807" y="5189756"/>
              <a:ext cx="26298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Less likely scenario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(if PrEP is taken correctly)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0434" y="1951580"/>
              <a:ext cx="1243798" cy="6953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4474" y="1926164"/>
              <a:ext cx="1243692" cy="6950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4767" y="1951580"/>
              <a:ext cx="1243692" cy="69500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789" y="1739872"/>
              <a:ext cx="600353" cy="10992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9219" y="1739872"/>
              <a:ext cx="551468" cy="10992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75762" y="2091726"/>
              <a:ext cx="554858" cy="5548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692" y="1741758"/>
              <a:ext cx="554784" cy="10973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8576" y="1741757"/>
              <a:ext cx="548688" cy="109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657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0660"/>
            <a:ext cx="10515600" cy="1042295"/>
          </a:xfrm>
        </p:spPr>
        <p:txBody>
          <a:bodyPr>
            <a:normAutofit/>
          </a:bodyPr>
          <a:lstStyle/>
          <a:p>
            <a:r>
              <a:rPr lang="en-US" sz="2800" dirty="0"/>
              <a:t>How Could Someone Take PrEP And Not Know They Were Infected?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78"/>
            <a:ext cx="10708758" cy="46889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By not getting tested for HIV, a PrEP user may not be aware that she/he has become infected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This is why it is important for PrEP users to get tested at the  frequency recommended by the program 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3000" dirty="0"/>
              <a:t>If a person was recently infected, the HIV test might not have detected the infection because of the window period of the test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This is why it is important for providers to assess for symptoms of acute HIV infection before providing PrEP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2" y="2773472"/>
            <a:ext cx="1243692" cy="9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2" y="5087321"/>
            <a:ext cx="124369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989901" y="1610685"/>
            <a:ext cx="9974510" cy="3800213"/>
          </a:xfrm>
          <a:prstGeom prst="round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and Drug Resistance: Scenario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917" y="2068354"/>
            <a:ext cx="9542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client is taking Truvada as PrEP. Because she was very busy for the last few months, she had a hard time remembering to take PrEP regularly and became infected with HIV.</a:t>
            </a:r>
          </a:p>
        </p:txBody>
      </p:sp>
    </p:spTree>
    <p:extLst>
      <p:ext uri="{BB962C8B-B14F-4D97-AF65-F5344CB8AC3E}">
        <p14:creationId xmlns:p14="http://schemas.microsoft.com/office/powerpoint/2010/main" val="297463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and Drug Resistance Scenario: Outcome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She returns to the clinic for her routine HIV test within a month of her seroconversion.  She learns right away that she is positive, so the PrEP provider informs her to stop using the PrEP medications.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Because she stopped using the PrEP medication so quickly, the HIV virus did not become resistant to Truvada, as confirmed by her resistance test result.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She is referred to the ART clinic and initiates first-line ARV treatment regimen, which includes </a:t>
            </a:r>
            <a:r>
              <a:rPr lang="en-US" dirty="0" err="1"/>
              <a:t>Truvada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6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 and Drug Resistance Scenario: Outcome #2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437644"/>
            <a:ext cx="10344325" cy="468898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She misses her next clinic visit and continues taking Truvada as PrEP inconsistently.  She returns to the clinic for PrEP refill and an HIV test approximately 6 months after her seroconversion.  Her resistance test results show high levels of resistance to </a:t>
            </a:r>
            <a:r>
              <a:rPr lang="en-US" dirty="0" err="1"/>
              <a:t>Truvada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Because she continued using the PrEP medication after seroconversion, the virus became resistant to </a:t>
            </a:r>
            <a:r>
              <a:rPr lang="en-US" dirty="0" err="1"/>
              <a:t>Truvada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She is referred to the ART clinic and initiates 2nd line treatment regimen, which doesn’t include </a:t>
            </a:r>
            <a:r>
              <a:rPr lang="en-US" dirty="0" err="1"/>
              <a:t>Truvada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972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96954" y="889233"/>
            <a:ext cx="7139030" cy="5170284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r>
              <a:rPr lang="en-US" sz="4400" b="1" dirty="0">
                <a:solidFill>
                  <a:schemeClr val="bg1"/>
                </a:solidFill>
              </a:rPr>
              <a:t>Module III: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642" y="2541864"/>
            <a:ext cx="4865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800" b="1" dirty="0">
                <a:solidFill>
                  <a:prstClr val="white"/>
                </a:solidFill>
              </a:rPr>
              <a:t>Drug Resistance Testing Among PrEP Seroconverters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430922" y="1803634"/>
            <a:ext cx="45719" cy="2584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5984" y="889233"/>
            <a:ext cx="3447877" cy="51702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4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Resistance Testing Rationale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87978"/>
            <a:ext cx="10515600" cy="499671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004F76"/>
                </a:solidFill>
              </a:rPr>
              <a:t>For the individual client and provider: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600" dirty="0"/>
              <a:t>Drug resistance test results will guide treatment options, including recommendations to initiate 2nd line regimen if needed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004F76"/>
                </a:solidFill>
              </a:rPr>
              <a:t>For the policy maker: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600" dirty="0"/>
              <a:t>Analyzing drug resistance test results across all PrEP users who become HIV infected will provide important information about: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the effectiveness of the national PrEP program and whether additional client support may be needed for PrEP adherence and/or routine HIV testing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whether the frequency of HIV testing is adequate to capture seroconversions as quickly as possible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changes in overall rates of HIV drug resistance in the country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0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Resistance Testing In PrEP Seroconverters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516914"/>
            <a:ext cx="10515600" cy="30449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Blood for a </a:t>
            </a:r>
            <a:r>
              <a:rPr lang="en-US" sz="3200" u="sng" dirty="0"/>
              <a:t>dried blood spot (DBS)</a:t>
            </a:r>
            <a:r>
              <a:rPr lang="en-US" sz="3200" dirty="0"/>
              <a:t> sample will be collected using venipuncture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Client’s demographic and adherence data will be collected using a brief data collection form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062" y="1593584"/>
            <a:ext cx="176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56673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Modules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872844"/>
              </p:ext>
            </p:extLst>
          </p:nvPr>
        </p:nvGraphicFramePr>
        <p:xfrm>
          <a:off x="838200" y="1487485"/>
          <a:ext cx="10515600" cy="430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323">
                  <a:extLst>
                    <a:ext uri="{9D8B030D-6E8A-4147-A177-3AD203B41FA5}">
                      <a16:colId xmlns:a16="http://schemas.microsoft.com/office/drawing/2014/main" val="3563389173"/>
                    </a:ext>
                  </a:extLst>
                </a:gridCol>
                <a:gridCol w="7625593">
                  <a:extLst>
                    <a:ext uri="{9D8B030D-6E8A-4147-A177-3AD203B41FA5}">
                      <a16:colId xmlns:a16="http://schemas.microsoft.com/office/drawing/2014/main" val="1454434559"/>
                    </a:ext>
                  </a:extLst>
                </a:gridCol>
                <a:gridCol w="1840684">
                  <a:extLst>
                    <a:ext uri="{9D8B030D-6E8A-4147-A177-3AD203B41FA5}">
                      <a16:colId xmlns:a16="http://schemas.microsoft.com/office/drawing/2014/main" val="3153301185"/>
                    </a:ext>
                  </a:extLst>
                </a:gridCol>
              </a:tblGrid>
              <a:tr h="51218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Training</a:t>
                      </a:r>
                      <a:r>
                        <a:rPr lang="en-US" sz="2000" b="1" baseline="0" dirty="0"/>
                        <a:t> </a:t>
                      </a:r>
                      <a:r>
                        <a:rPr lang="en-US" sz="2000" b="1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Slide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58331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HIV and drug resistance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262503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Risk of drug resistance with PrEP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185121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Drug resistance testing among PrEP seroconverters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390137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Dried blood spot collection steps with venipuncture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520447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Interpreting drug resistance test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57677"/>
                  </a:ext>
                </a:extLst>
              </a:tr>
              <a:tr h="63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Counseling PrEP clients</a:t>
                      </a:r>
                      <a:r>
                        <a:rPr lang="en-US" sz="2400" b="1" baseline="0" dirty="0"/>
                        <a:t> about drug resistance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49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20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00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Resistance Testing In PrEP Seroconverters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9157"/>
            <a:ext cx="10515600" cy="32182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Blood for DBS will be collected upon identification of seroconversion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If blood is not collected on the day of seroconversion confirmation, clients should be asked to return as soon as possible to complete the procedure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Results will be returned to the clinic as soon as possible (time will vary based on location)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0316" y="1495827"/>
            <a:ext cx="1904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3700709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Resistance Testing In PrEP Seroconverters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921" y="2389035"/>
            <a:ext cx="10515600" cy="38859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DBS sample collection will be done at the clinic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Drug resistance testing will be done at a centralized laboratory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 centralized laboratory will not have any identifying information about the client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 sample and results will be tracked only by a barcode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Results will be provided to the clinic that collected the sample in a form of the report listing identified mutations and affected drugs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58622" y="1465705"/>
            <a:ext cx="2119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F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272835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96954" y="889233"/>
            <a:ext cx="7139030" cy="5170284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r>
              <a:rPr lang="en-US" sz="4400" b="1" dirty="0">
                <a:solidFill>
                  <a:schemeClr val="bg1"/>
                </a:solidFill>
              </a:rPr>
              <a:t>Module IV: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642" y="2541864"/>
            <a:ext cx="4865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800" b="1" dirty="0">
                <a:solidFill>
                  <a:prstClr val="white"/>
                </a:solidFill>
              </a:rPr>
              <a:t>Dried Blood Spot Collection with Venipuncture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430922" y="1803634"/>
            <a:ext cx="45719" cy="2584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5984" y="889233"/>
            <a:ext cx="3447877" cy="51702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1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1: Obtain Informed Consent </a:t>
            </a:r>
            <a:r>
              <a:rPr lang="en-US" i="1" dirty="0"/>
              <a:t>[if required by program]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600" dirty="0"/>
              <a:t>After confirming HIV infection with PrEP client, review consent for DBS collection.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600" dirty="0"/>
              <a:t>If consent is obtained, continue.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0239" y="2004969"/>
            <a:ext cx="4013122" cy="29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15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Complete Data Collection 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4017" y="1385795"/>
            <a:ext cx="9470951" cy="1020330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/>
              <a:t>Complete the data collection form to record client’s demographic and adherence data. 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950" y="2326259"/>
            <a:ext cx="7828226" cy="45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8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Affix Barcode Labels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329"/>
            <a:ext cx="4867820" cy="468898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dirty="0"/>
              <a:t>Remove barcode labeled stickers and affix stickers to: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Two DBS cards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Data collection form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Client’s medical file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Blood collection tube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56950" y="1374613"/>
            <a:ext cx="3985845" cy="451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Wash Hands And Put On Gloves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78"/>
            <a:ext cx="4595037" cy="46889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/>
              <a:t>The clinician will wash his/her hands with soap and water, and then put on well-fitting gloves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/>
              <a:t>non-sterile gloves are sufficient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786" y="1487978"/>
            <a:ext cx="5336063" cy="4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66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Apply Tourniquet And Wipe Puncture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994" y="1588275"/>
            <a:ext cx="5370806" cy="46889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Apply a tourniquet 3-4 inches (8-10 cm) above the puncture site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Wipe the puncture site with the alcohol wipe. Allow the site to air dry for 30 seconds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33" y="1588275"/>
            <a:ext cx="4845222" cy="43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29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Collect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0" y="1462771"/>
            <a:ext cx="5597771" cy="46889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Anchor the vein by placing a thumb BELOW the venipuncture site</a:t>
            </a:r>
          </a:p>
          <a:p>
            <a:r>
              <a:rPr lang="en-US" dirty="0"/>
              <a:t>Guide the needle into the vein at a 30 degree angle and fill the connected EDTA blood collection tube </a:t>
            </a:r>
          </a:p>
          <a:p>
            <a:r>
              <a:rPr lang="en-US" dirty="0"/>
              <a:t>Once done:</a:t>
            </a:r>
          </a:p>
          <a:p>
            <a:pPr lvl="1"/>
            <a:r>
              <a:rPr lang="en-US" dirty="0"/>
              <a:t>release tourniquet</a:t>
            </a:r>
          </a:p>
          <a:p>
            <a:pPr lvl="1"/>
            <a:r>
              <a:rPr lang="en-US" dirty="0"/>
              <a:t>withdraw needle</a:t>
            </a:r>
          </a:p>
          <a:p>
            <a:pPr lvl="1"/>
            <a:r>
              <a:rPr lang="en-US" dirty="0"/>
              <a:t>apply a gauze pad to site</a:t>
            </a:r>
          </a:p>
          <a:p>
            <a:pPr lvl="1"/>
            <a:r>
              <a:rPr lang="en-US" dirty="0"/>
              <a:t>apply Band-Aid as needed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1992922"/>
            <a:ext cx="5294580" cy="36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1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Invert The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7553" y="1519875"/>
            <a:ext cx="5957777" cy="4688985"/>
          </a:xfrm>
        </p:spPr>
        <p:txBody>
          <a:bodyPr/>
          <a:lstStyle/>
          <a:p>
            <a:r>
              <a:rPr lang="en-US" sz="3200" dirty="0"/>
              <a:t>Gently invert the blood collection tube gently 2 to 4 times to mix anti-coagulant (EDTA) additive with the blood </a:t>
            </a:r>
          </a:p>
          <a:p>
            <a:r>
              <a:rPr lang="en-US" sz="3200" dirty="0"/>
              <a:t>Then open the stopper carefully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9875"/>
            <a:ext cx="4013120" cy="45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88565" y="1031846"/>
            <a:ext cx="7147419" cy="5027671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197" y="2750388"/>
            <a:ext cx="52095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white"/>
                </a:solidFill>
              </a:rPr>
              <a:t>Module I:</a:t>
            </a:r>
            <a:br>
              <a:rPr lang="en-US" sz="4400" b="1" dirty="0">
                <a:solidFill>
                  <a:prstClr val="white"/>
                </a:solidFill>
              </a:rPr>
            </a:br>
            <a:r>
              <a:rPr lang="en-US" sz="3800" b="1" dirty="0">
                <a:solidFill>
                  <a:prstClr val="white"/>
                </a:solidFill>
              </a:rPr>
              <a:t>HIV and Drug Resistance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2449585" y="2776756"/>
            <a:ext cx="45719" cy="14093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5984" y="1031846"/>
            <a:ext cx="3481433" cy="50276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Aspirate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1712" y="1541140"/>
            <a:ext cx="5722088" cy="46889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Aspirate whole venous blood using a transfer pipette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avoid air bubbles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It takes 1 to 2 drops of blood per circle (or 50μL–100 </a:t>
            </a:r>
            <a:r>
              <a:rPr lang="en-US" sz="3200" dirty="0" err="1"/>
              <a:t>μL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1" y="1541140"/>
            <a:ext cx="4352400" cy="48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34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9: Transfer Blood To Two DBS Cards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78"/>
            <a:ext cx="5062870" cy="51680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Transfer 1-2 drops of the blood to the center of each circle without touching the filter paper directly with the tip of the pipette 	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Fully saturate the entire circle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Complete all five circles on each of the two DBS cards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Avoid touching and smearing the blood spots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070" y="1952525"/>
            <a:ext cx="5527157" cy="37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04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Drying DBS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016" y="1487978"/>
            <a:ext cx="5422783" cy="4688985"/>
          </a:xfrm>
        </p:spPr>
        <p:txBody>
          <a:bodyPr>
            <a:normAutofit/>
          </a:bodyPr>
          <a:lstStyle/>
          <a:p>
            <a:r>
              <a:rPr lang="en-US" sz="2700" dirty="0"/>
              <a:t>Do not stack or allow DBS to touch other surfaces during the drying process </a:t>
            </a:r>
          </a:p>
          <a:p>
            <a:r>
              <a:rPr lang="en-US" sz="2700" dirty="0"/>
              <a:t>Keep away from direct sunlight </a:t>
            </a:r>
          </a:p>
          <a:p>
            <a:r>
              <a:rPr lang="en-US" sz="2700" dirty="0"/>
              <a:t>Dry DBS cards, with the blood facing up, on the drying rack at room temperature for a minimum of 3 hours (preferably overnight) </a:t>
            </a:r>
          </a:p>
          <a:p>
            <a:r>
              <a:rPr lang="en-US" sz="2700" dirty="0"/>
              <a:t>The blood color on the DBS cards will change from bright red to dark red as it dries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79" y="1377024"/>
            <a:ext cx="4808917" cy="49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40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11: Packaging DBS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9897" y="1562623"/>
            <a:ext cx="5543397" cy="4688985"/>
          </a:xfrm>
        </p:spPr>
        <p:txBody>
          <a:bodyPr>
            <a:normAutofit/>
          </a:bodyPr>
          <a:lstStyle/>
          <a:p>
            <a:r>
              <a:rPr lang="en-US" dirty="0"/>
              <a:t>After the DBS cards dry, insert both into the sealable plastic bag with the desiccant pack(s) and humidity indicator</a:t>
            </a:r>
          </a:p>
          <a:p>
            <a:pPr lvl="1"/>
            <a:r>
              <a:rPr lang="en-US" sz="2600" dirty="0"/>
              <a:t>up to 5 desiccant packs may be needed, depending on environmental conditions</a:t>
            </a:r>
          </a:p>
          <a:p>
            <a:r>
              <a:rPr lang="en-US" dirty="0"/>
              <a:t>Avoid using bags that are too big as the cards will shuffle inside the bag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69" y="1562623"/>
            <a:ext cx="3115803" cy="46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24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831" y="3514432"/>
            <a:ext cx="3025063" cy="2167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12: Prepare For Shipment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1175" y="1831927"/>
            <a:ext cx="6395906" cy="4688985"/>
          </a:xfrm>
        </p:spPr>
        <p:txBody>
          <a:bodyPr>
            <a:normAutofit/>
          </a:bodyPr>
          <a:lstStyle/>
          <a:p>
            <a:r>
              <a:rPr lang="en-US" dirty="0"/>
              <a:t>Place a label on the outside of the sealable plastic bag indicating bio-hazardous contents</a:t>
            </a:r>
          </a:p>
          <a:p>
            <a:r>
              <a:rPr lang="en-US" dirty="0"/>
              <a:t>Put the sealable plastic bag and data collection form into a rip-resistant envelope and then into brown shipping envelop and seal for shipment. </a:t>
            </a:r>
          </a:p>
          <a:p>
            <a:r>
              <a:rPr lang="en-US" dirty="0"/>
              <a:t>Mail the envelope as soon as possible, but within 3 days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18" y="1619360"/>
            <a:ext cx="2865144" cy="20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9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96954" y="889233"/>
            <a:ext cx="7139030" cy="5170284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r>
              <a:rPr lang="en-US" sz="4400" b="1" dirty="0">
                <a:solidFill>
                  <a:schemeClr val="bg1"/>
                </a:solidFill>
              </a:rPr>
              <a:t>Module V: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642" y="2541864"/>
            <a:ext cx="48656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800" b="1" dirty="0">
                <a:solidFill>
                  <a:prstClr val="white"/>
                </a:solidFill>
              </a:rPr>
              <a:t>Interpreting Drug Resistance Test Results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430922" y="1803634"/>
            <a:ext cx="45719" cy="2584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5984" y="889233"/>
            <a:ext cx="3447877" cy="51702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203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Result Back From The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Drug resistance test results take on average 2 weeks, but the time it gets to the clinic may vary depending on setting</a:t>
            </a:r>
          </a:p>
          <a:p>
            <a:pPr>
              <a:lnSpc>
                <a:spcPct val="100000"/>
              </a:lnSpc>
            </a:pPr>
            <a:r>
              <a:rPr lang="en-US" dirty="0"/>
              <a:t>By the time test results are available, the client may or may not have started ART</a:t>
            </a:r>
          </a:p>
          <a:p>
            <a:pPr>
              <a:lnSpc>
                <a:spcPct val="100000"/>
              </a:lnSpc>
            </a:pPr>
            <a:r>
              <a:rPr lang="en-US" dirty="0"/>
              <a:t>Clinic staff will retrieve the result and confirm client identification using the barcode sticker</a:t>
            </a:r>
          </a:p>
          <a:p>
            <a:pPr>
              <a:lnSpc>
                <a:spcPct val="100000"/>
              </a:lnSpc>
            </a:pPr>
            <a:r>
              <a:rPr lang="en-US" dirty="0"/>
              <a:t>The clinician or other trained staff will either: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counsel the client on his/her results and their implications for future treatment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forward the results to the client’s ART provider</a:t>
            </a:r>
          </a:p>
        </p:txBody>
      </p:sp>
    </p:spTree>
    <p:extLst>
      <p:ext uri="{BB962C8B-B14F-4D97-AF65-F5344CB8AC3E}">
        <p14:creationId xmlns:p14="http://schemas.microsoft.com/office/powerpoint/2010/main" val="2896056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51670"/>
            <a:ext cx="10515600" cy="788566"/>
          </a:xfrm>
        </p:spPr>
        <p:txBody>
          <a:bodyPr>
            <a:normAutofit/>
          </a:bodyPr>
          <a:lstStyle/>
          <a:p>
            <a:r>
              <a:rPr lang="en-US" dirty="0"/>
              <a:t>What Does a Drug Resistance Test Measure?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4042633"/>
            <a:ext cx="10515600" cy="2134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drug resistance test identifies presence of </a:t>
            </a:r>
            <a:r>
              <a:rPr lang="en-US" sz="3200" b="1" i="1" dirty="0">
                <a:solidFill>
                  <a:srgbClr val="C00000"/>
                </a:solidFill>
              </a:rPr>
              <a:t>HIV mutations </a:t>
            </a:r>
            <a:r>
              <a:rPr lang="en-US" sz="3200" dirty="0"/>
              <a:t>that have been linked to resistance to ARVs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8200" y="1974614"/>
            <a:ext cx="10386270" cy="1758487"/>
            <a:chOff x="963545" y="523318"/>
            <a:chExt cx="10268335" cy="1737649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26294" y="1043663"/>
              <a:ext cx="3105586" cy="687434"/>
            </a:xfrm>
            <a:custGeom>
              <a:avLst/>
              <a:gdLst>
                <a:gd name="connsiteX0" fmla="*/ 0 w 4636009"/>
                <a:gd name="connsiteY0" fmla="*/ 0 h 5032375"/>
                <a:gd name="connsiteX1" fmla="*/ 4636009 w 4636009"/>
                <a:gd name="connsiteY1" fmla="*/ 0 h 5032375"/>
                <a:gd name="connsiteX2" fmla="*/ 4636009 w 4636009"/>
                <a:gd name="connsiteY2" fmla="*/ 5032375 h 5032375"/>
                <a:gd name="connsiteX3" fmla="*/ 0 w 4636009"/>
                <a:gd name="connsiteY3" fmla="*/ 5032375 h 50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6009" h="5032375">
                  <a:moveTo>
                    <a:pt x="0" y="0"/>
                  </a:moveTo>
                  <a:lnTo>
                    <a:pt x="4636009" y="0"/>
                  </a:lnTo>
                  <a:lnTo>
                    <a:pt x="4636009" y="5032375"/>
                  </a:lnTo>
                  <a:lnTo>
                    <a:pt x="0" y="503237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36077" y="523318"/>
              <a:ext cx="3105586" cy="1737649"/>
            </a:xfrm>
            <a:custGeom>
              <a:avLst/>
              <a:gdLst>
                <a:gd name="connsiteX0" fmla="*/ 0 w 4636009"/>
                <a:gd name="connsiteY0" fmla="*/ 0 h 5032375"/>
                <a:gd name="connsiteX1" fmla="*/ 4636009 w 4636009"/>
                <a:gd name="connsiteY1" fmla="*/ 0 h 5032375"/>
                <a:gd name="connsiteX2" fmla="*/ 4636009 w 4636009"/>
                <a:gd name="connsiteY2" fmla="*/ 5032375 h 5032375"/>
                <a:gd name="connsiteX3" fmla="*/ 0 w 4636009"/>
                <a:gd name="connsiteY3" fmla="*/ 5032375 h 50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6009" h="5032375">
                  <a:moveTo>
                    <a:pt x="0" y="0"/>
                  </a:moveTo>
                  <a:lnTo>
                    <a:pt x="4636009" y="0"/>
                  </a:lnTo>
                  <a:lnTo>
                    <a:pt x="4636009" y="5032375"/>
                  </a:lnTo>
                  <a:lnTo>
                    <a:pt x="0" y="503237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3545" y="637829"/>
              <a:ext cx="3105586" cy="150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9222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Terminology: Codon, RT and 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7978"/>
            <a:ext cx="6552500" cy="46889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000" dirty="0"/>
              <a:t>Codon: a sequence of three building blocks (nucleotides) that corresponds with a specific amino acid. A “chain” of codons makes up viral genetic code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Reverse transcriptase (RT) and protease (PR): viral enzymes, in which genetic code is analyzed in order to detect mutations that are known to result in drug resistance.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224" y="1347788"/>
            <a:ext cx="1969179" cy="1871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423" y="3832470"/>
            <a:ext cx="2542148" cy="19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2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3595"/>
            <a:ext cx="10515600" cy="1042295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Terminology: Major vs. Minor Mutations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31147" y="1615899"/>
            <a:ext cx="4874703" cy="4709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Major mutations:</a:t>
            </a:r>
          </a:p>
          <a:p>
            <a:pPr>
              <a:lnSpc>
                <a:spcPct val="100000"/>
              </a:lnSpc>
            </a:pPr>
            <a:r>
              <a:rPr lang="en-US" dirty="0"/>
              <a:t>Commonly occur during virologic failure (when ART fails to adequately suppress a viral load) </a:t>
            </a:r>
          </a:p>
          <a:p>
            <a:pPr>
              <a:lnSpc>
                <a:spcPct val="100000"/>
              </a:lnSpc>
            </a:pPr>
            <a:r>
              <a:rPr lang="en-US" dirty="0"/>
              <a:t>Located at structurally important parts of a viral protein </a:t>
            </a:r>
          </a:p>
          <a:p>
            <a:pPr>
              <a:lnSpc>
                <a:spcPct val="100000"/>
              </a:lnSpc>
            </a:pPr>
            <a:r>
              <a:rPr lang="en-US" dirty="0"/>
              <a:t>Reduce susceptibility to one or more ARV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22534" y="1615900"/>
            <a:ext cx="47922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Minor mutations:</a:t>
            </a:r>
          </a:p>
          <a:p>
            <a:pPr>
              <a:lnSpc>
                <a:spcPct val="100000"/>
              </a:lnSpc>
            </a:pPr>
            <a:r>
              <a:rPr lang="en-US" dirty="0"/>
              <a:t>Commonly occur in untreated patients as natural variants</a:t>
            </a:r>
          </a:p>
          <a:p>
            <a:pPr>
              <a:lnSpc>
                <a:spcPct val="100000"/>
              </a:lnSpc>
            </a:pPr>
            <a:r>
              <a:rPr lang="en-US" dirty="0"/>
              <a:t>Are rare or emerge later, after other drug-resistance mutations occurred </a:t>
            </a:r>
          </a:p>
          <a:p>
            <a:pPr>
              <a:lnSpc>
                <a:spcPct val="100000"/>
              </a:lnSpc>
            </a:pPr>
            <a:r>
              <a:rPr lang="en-US" dirty="0"/>
              <a:t>Have little or no effect on susceptibility to ARVs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4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43" y="131662"/>
            <a:ext cx="12518255" cy="1332608"/>
          </a:xfrm>
        </p:spPr>
        <p:txBody>
          <a:bodyPr/>
          <a:lstStyle/>
          <a:p>
            <a:r>
              <a:rPr lang="en-US" dirty="0"/>
              <a:t>How Do ARVs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108" y="1656981"/>
            <a:ext cx="5109594" cy="4688985"/>
          </a:xfrm>
        </p:spPr>
        <p:txBody>
          <a:bodyPr/>
          <a:lstStyle/>
          <a:p>
            <a:r>
              <a:rPr lang="en-US" dirty="0"/>
              <a:t>When someone becomes infected with HIV, the virus begins to make copies of itself inside the body</a:t>
            </a:r>
          </a:p>
          <a:p>
            <a:r>
              <a:rPr lang="en-US" dirty="0"/>
              <a:t>Antiretrovirals (ARVs) are drugs that stop the virus from making copies of itself  </a:t>
            </a:r>
          </a:p>
          <a:p>
            <a:r>
              <a:rPr lang="en-US" dirty="0"/>
              <a:t>A combination of 3 ARVs is usually needed to stop the virus from making copies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334" y="1884783"/>
            <a:ext cx="4956351" cy="31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68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How To Read Mutations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93191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Scientists use a letter and number to describe HIV’s genetic material</a:t>
            </a:r>
          </a:p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b="1" dirty="0"/>
              <a:t>NUMBER</a:t>
            </a:r>
            <a:r>
              <a:rPr lang="en-US" dirty="0"/>
              <a:t> shows where the mutation occurred. </a:t>
            </a:r>
          </a:p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b="1" dirty="0"/>
              <a:t>LETTER</a:t>
            </a:r>
            <a:r>
              <a:rPr lang="en-US" dirty="0"/>
              <a:t> shows how it changed.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334" y="5545124"/>
            <a:ext cx="6589469" cy="63183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2200" b="1" i="1" dirty="0">
                <a:solidFill>
                  <a:srgbClr val="4472C4">
                    <a:lumMod val="50000"/>
                  </a:srgbClr>
                </a:solidFill>
              </a:rPr>
              <a:t>M184V -- a mutation in the reverse transcriptase (RT) gene that causes resistance to 3TC (lamivudine)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47" y="1347788"/>
            <a:ext cx="5835355" cy="41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6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Terminology Important?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3858" y="1989440"/>
            <a:ext cx="4950381" cy="201185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1568741"/>
            <a:ext cx="5181600" cy="46082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These letters and numbers will be on the client’s drug resistance report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 mutation pattern will: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let the healthcare workers know which drugs the client is resistant to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help the ART provider to decide which drugs to prescribe to the client to treat his/her HIV infection</a:t>
            </a:r>
          </a:p>
        </p:txBody>
      </p:sp>
      <p:sp>
        <p:nvSpPr>
          <p:cNvPr id="9" name="Arrow: Bent-Up 8"/>
          <p:cNvSpPr/>
          <p:nvPr/>
        </p:nvSpPr>
        <p:spPr>
          <a:xfrm flipH="1">
            <a:off x="3275763" y="4079631"/>
            <a:ext cx="2823586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87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426" y="323181"/>
            <a:ext cx="10515600" cy="1019058"/>
          </a:xfrm>
        </p:spPr>
        <p:txBody>
          <a:bodyPr/>
          <a:lstStyle/>
          <a:p>
            <a:r>
              <a:rPr lang="en-US" altLang="en-US" sz="4000" b="1" dirty="0"/>
              <a:t>Can HIV Have </a:t>
            </a:r>
            <a:r>
              <a:rPr lang="en-US" altLang="en-US" sz="4000" dirty="0"/>
              <a:t>M</a:t>
            </a:r>
            <a:r>
              <a:rPr lang="en-US" altLang="en-US" sz="4000" b="1" dirty="0"/>
              <a:t>ore </a:t>
            </a:r>
            <a:r>
              <a:rPr lang="en-US" altLang="en-US" sz="4000" dirty="0"/>
              <a:t>T</a:t>
            </a:r>
            <a:r>
              <a:rPr lang="en-US" altLang="en-US" sz="4000" b="1" dirty="0"/>
              <a:t>han </a:t>
            </a:r>
            <a:r>
              <a:rPr lang="en-US" altLang="en-US" sz="4000" dirty="0"/>
              <a:t>O</a:t>
            </a:r>
            <a:r>
              <a:rPr lang="en-US" altLang="en-US" sz="4000" b="1" dirty="0"/>
              <a:t>ne </a:t>
            </a:r>
            <a:r>
              <a:rPr lang="en-US" altLang="en-US" sz="4000" dirty="0"/>
              <a:t>M</a:t>
            </a:r>
            <a:r>
              <a:rPr lang="en-US" altLang="en-US" sz="4000" b="1" dirty="0"/>
              <a:t>utation?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84848" y="1696735"/>
            <a:ext cx="9530756" cy="4905600"/>
            <a:chOff x="692426" y="1618840"/>
            <a:chExt cx="9530756" cy="4905600"/>
          </a:xfrm>
        </p:grpSpPr>
        <p:sp>
          <p:nvSpPr>
            <p:cNvPr id="17413" name="AutoShape 4"/>
            <p:cNvSpPr>
              <a:spLocks noChangeArrowheads="1"/>
            </p:cNvSpPr>
            <p:nvPr/>
          </p:nvSpPr>
          <p:spPr bwMode="auto">
            <a:xfrm>
              <a:off x="2929084" y="1794364"/>
              <a:ext cx="7294098" cy="4730076"/>
            </a:xfrm>
            <a:prstGeom prst="irregularSeal1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HIV can be resistant to one </a:t>
              </a:r>
            </a:p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  <a:latin typeface="Arial" panose="020B0604020202020204" pitchFamily="34" charset="0"/>
                </a:rPr>
                <a:t>drug or multiple drugs</a:t>
              </a:r>
            </a:p>
          </p:txBody>
        </p:sp>
        <p:sp>
          <p:nvSpPr>
            <p:cNvPr id="17414" name="Oval 5"/>
            <p:cNvSpPr>
              <a:spLocks noChangeArrowheads="1"/>
            </p:cNvSpPr>
            <p:nvPr/>
          </p:nvSpPr>
          <p:spPr bwMode="auto">
            <a:xfrm>
              <a:off x="692426" y="1618840"/>
              <a:ext cx="2070871" cy="1062343"/>
            </a:xfrm>
            <a:prstGeom prst="ellips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350" kern="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581560" y="1766241"/>
            <a:ext cx="1202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7886" y="2932616"/>
            <a:ext cx="1109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137001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Interpret HIV Drug Resistance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results will indicate which ARVs have reduced effectiveness</a:t>
            </a:r>
          </a:p>
          <a:p>
            <a:r>
              <a:rPr lang="en-US" dirty="0"/>
              <a:t>Each HIV drug has its own resistance result, which can be: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94740" y="2672820"/>
            <a:ext cx="390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SUSCEPTIBLE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94740" y="3596150"/>
            <a:ext cx="8088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INTERMEDIATE RESISTANCE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4740" y="4519480"/>
            <a:ext cx="7094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HIGH LEVEL RESISTANCE</a:t>
            </a:r>
          </a:p>
        </p:txBody>
      </p:sp>
    </p:spTree>
    <p:extLst>
      <p:ext uri="{BB962C8B-B14F-4D97-AF65-F5344CB8AC3E}">
        <p14:creationId xmlns:p14="http://schemas.microsoft.com/office/powerpoint/2010/main" val="3994320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The Drug Resistance Results Mean?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49102"/>
              </p:ext>
            </p:extLst>
          </p:nvPr>
        </p:nvGraphicFramePr>
        <p:xfrm>
          <a:off x="880144" y="1487488"/>
          <a:ext cx="10473656" cy="44773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479205">
                  <a:extLst>
                    <a:ext uri="{9D8B030D-6E8A-4147-A177-3AD203B41FA5}">
                      <a16:colId xmlns:a16="http://schemas.microsoft.com/office/drawing/2014/main" val="1338264267"/>
                    </a:ext>
                  </a:extLst>
                </a:gridCol>
                <a:gridCol w="6994451">
                  <a:extLst>
                    <a:ext uri="{9D8B030D-6E8A-4147-A177-3AD203B41FA5}">
                      <a16:colId xmlns:a16="http://schemas.microsoft.com/office/drawing/2014/main" val="2202756540"/>
                    </a:ext>
                  </a:extLst>
                </a:gridCol>
              </a:tblGrid>
              <a:tr h="1181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SUSCEPTIBLE</a:t>
                      </a:r>
                    </a:p>
                  </a:txBody>
                  <a:tcPr marL="68580" marR="68580" marT="34290" marB="3429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There is no evidence of resistance to this ARV</a:t>
                      </a: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3818347649"/>
                  </a:ext>
                </a:extLst>
              </a:tr>
              <a:tr h="21151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INTERMEDIATE RESISTANCE</a:t>
                      </a:r>
                    </a:p>
                  </a:txBody>
                  <a:tcPr marL="68580" marR="68580" marT="34290" marB="34290" anchor="ctr" horzOverflow="overflow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There is some evidence of resistance but it may not have been validated or clinically verified</a:t>
                      </a: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2935995195"/>
                  </a:ext>
                </a:extLst>
              </a:tr>
              <a:tr h="1181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HIGH LEVEL RESISTANCE</a:t>
                      </a:r>
                    </a:p>
                  </a:txBody>
                  <a:tcPr marL="68580" marR="68580" marT="34290" marB="34290" anchor="ctr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890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This ARV’s effectiveness is significantly reduced</a:t>
                      </a: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613814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187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41" y="1981919"/>
            <a:ext cx="862965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5261" cy="784167"/>
          </a:xfrm>
        </p:spPr>
        <p:txBody>
          <a:bodyPr>
            <a:normAutofit/>
          </a:bodyPr>
          <a:lstStyle/>
          <a:p>
            <a:r>
              <a:rPr lang="en-US" b="1" dirty="0"/>
              <a:t>What Is In The Drug Resistance Report?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78015" y="4666892"/>
            <a:ext cx="6901132" cy="16907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Summary Data identifies the subtype.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client is infected with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SUBTYPE 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HIV-1</a:t>
            </a:r>
            <a:r>
              <a:rPr lang="en-US" sz="2000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987895" y="3270313"/>
            <a:ext cx="2027208" cy="84538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015104" y="2953469"/>
            <a:ext cx="2614297" cy="73953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29400" y="1981921"/>
            <a:ext cx="2914650" cy="13841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percentage tells how closely the person’s virus matches a known subtype.</a:t>
            </a:r>
          </a:p>
        </p:txBody>
      </p:sp>
    </p:spTree>
    <p:extLst>
      <p:ext uri="{BB962C8B-B14F-4D97-AF65-F5344CB8AC3E}">
        <p14:creationId xmlns:p14="http://schemas.microsoft.com/office/powerpoint/2010/main" val="2822759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460315"/>
            <a:ext cx="8143876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In The Drug Resistance Report (continued)?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04835" y="5395962"/>
            <a:ext cx="9163105" cy="1118583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RT mutations affect resistance to drugs in the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NRTI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NNRTI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class (first-line ART)</a:t>
            </a: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report shows this client does not have RT-based drug resistance and can be treated with the first-line ARV regimen.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00113" y="1837189"/>
            <a:ext cx="710498" cy="25500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9367" y="3028426"/>
            <a:ext cx="1035170" cy="1671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50126" y="3028426"/>
            <a:ext cx="1035170" cy="989902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537750" y="2099698"/>
            <a:ext cx="672861" cy="249219"/>
          </a:xfrm>
          <a:prstGeom prst="ellipse">
            <a:avLst/>
          </a:prstGeom>
          <a:noFill/>
          <a:ln w="28575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1" idx="6"/>
          </p:cNvCxnSpPr>
          <p:nvPr/>
        </p:nvCxnSpPr>
        <p:spPr>
          <a:xfrm>
            <a:off x="5210611" y="2224308"/>
            <a:ext cx="2439515" cy="946731"/>
          </a:xfrm>
          <a:prstGeom prst="straightConnector1">
            <a:avLst/>
          </a:prstGeom>
          <a:ln w="38100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14085" y="2027297"/>
            <a:ext cx="623665" cy="80880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964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In The Drug Resistance Report (continued)?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14" y="3218992"/>
            <a:ext cx="9024158" cy="3282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Protease Inhibitors (PR) are usually part of the second-line ARV treatment regimen</a:t>
            </a:r>
          </a:p>
          <a:p>
            <a:pPr>
              <a:lnSpc>
                <a:spcPct val="110000"/>
              </a:lnSpc>
            </a:pPr>
            <a:r>
              <a:rPr lang="en-US" dirty="0"/>
              <a:t>PR mutations may not be relevant as long as there are valid options for the first-line treatment regimens</a:t>
            </a:r>
          </a:p>
          <a:p>
            <a:pPr>
              <a:lnSpc>
                <a:spcPct val="110000"/>
              </a:lnSpc>
            </a:pPr>
            <a:r>
              <a:rPr lang="en-US" dirty="0"/>
              <a:t>Knowing both, RT and PI mutations is important when making a decision if/when switching to a second-line ARV regimen is warranted </a:t>
            </a:r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506268"/>
            <a:ext cx="8277225" cy="136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41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56" y="463574"/>
            <a:ext cx="10515600" cy="696984"/>
          </a:xfrm>
        </p:spPr>
        <p:txBody>
          <a:bodyPr/>
          <a:lstStyle/>
          <a:p>
            <a:r>
              <a:rPr lang="en-US" b="1" dirty="0"/>
              <a:t>What If There Is Resistance Found?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68" y="1354197"/>
            <a:ext cx="62293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67932" y="1405981"/>
            <a:ext cx="2544792" cy="16076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specific mutations causing the resistance and what drugs are affected will be shown.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3995" y="1935809"/>
            <a:ext cx="1433015" cy="163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65445" y="4337813"/>
            <a:ext cx="450376" cy="163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13612" y="2004440"/>
            <a:ext cx="2554320" cy="2456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406186" y="2647666"/>
            <a:ext cx="561747" cy="5595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67932" y="3536349"/>
            <a:ext cx="2544792" cy="20881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comments may help the doctor who is prescribing therapy to have more information about the specific kind of resistance.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84310" y="4201731"/>
            <a:ext cx="4983622" cy="1228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40959" y="6165553"/>
            <a:ext cx="847032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kern="0" dirty="0">
                <a:solidFill>
                  <a:schemeClr val="bg1"/>
                </a:solidFill>
                <a:latin typeface="Arial" panose="020B0604020202020204" pitchFamily="34" charset="0"/>
              </a:rPr>
              <a:t>Only the client’s clinician can decide which ARVs the client should take</a:t>
            </a:r>
          </a:p>
        </p:txBody>
      </p:sp>
    </p:spTree>
    <p:extLst>
      <p:ext uri="{BB962C8B-B14F-4D97-AF65-F5344CB8AC3E}">
        <p14:creationId xmlns:p14="http://schemas.microsoft.com/office/powerpoint/2010/main" val="344472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96954" y="889233"/>
            <a:ext cx="7139030" cy="5170284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</a:t>
            </a:r>
            <a:r>
              <a:rPr lang="en-US" sz="4400" b="1" dirty="0">
                <a:solidFill>
                  <a:schemeClr val="bg1"/>
                </a:solidFill>
              </a:rPr>
              <a:t>Module VI: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642" y="2541864"/>
            <a:ext cx="4865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800" b="1" dirty="0">
                <a:solidFill>
                  <a:prstClr val="white"/>
                </a:solidFill>
              </a:rPr>
              <a:t>Counseling PrEP Clients About Drug Resistance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430922" y="1803634"/>
            <a:ext cx="45719" cy="2584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5984" y="889233"/>
            <a:ext cx="3447877" cy="51702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83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5493"/>
            <a:ext cx="10515600" cy="1042295"/>
          </a:xfrm>
        </p:spPr>
        <p:txBody>
          <a:bodyPr/>
          <a:lstStyle/>
          <a:p>
            <a:r>
              <a:rPr lang="en-US" dirty="0"/>
              <a:t>What Are Tenofovir And Truvada?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935" y="1487978"/>
            <a:ext cx="6557864" cy="4688985"/>
          </a:xfrm>
        </p:spPr>
        <p:txBody>
          <a:bodyPr>
            <a:normAutofit/>
          </a:bodyPr>
          <a:lstStyle/>
          <a:p>
            <a:r>
              <a:rPr lang="en-US" sz="2600" dirty="0"/>
              <a:t>Tenofovir (1 drug) or Truvada (tenofovir + emtricitabine = 2 drugs in one pill) are currently being used as PrEP medications </a:t>
            </a:r>
          </a:p>
          <a:p>
            <a:r>
              <a:rPr lang="en-US" sz="2600" dirty="0"/>
              <a:t>Tenofovir and Truvada are also a part of the commonly used 3-drug ARV regimen to treat HIV</a:t>
            </a:r>
          </a:p>
          <a:p>
            <a:r>
              <a:rPr lang="en-US" sz="2600" dirty="0"/>
              <a:t>Tenofovir and Truvada alone:</a:t>
            </a:r>
          </a:p>
          <a:p>
            <a:pPr lvl="1"/>
            <a:r>
              <a:rPr lang="en-US" sz="2600" dirty="0"/>
              <a:t>effectively prevent HIV infection if used correctly</a:t>
            </a:r>
          </a:p>
          <a:p>
            <a:pPr lvl="1"/>
            <a:r>
              <a:rPr lang="en-US" sz="2600" dirty="0"/>
              <a:t>are not effective at treating HIV; full 3-drug ARV regimen is required to treat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33" y="1896464"/>
            <a:ext cx="4210422" cy="28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20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Counseling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94718" y="1487978"/>
            <a:ext cx="6959081" cy="4688985"/>
          </a:xfrm>
        </p:spPr>
        <p:txBody>
          <a:bodyPr/>
          <a:lstStyle/>
          <a:p>
            <a:r>
              <a:rPr lang="en-US" sz="3000" dirty="0"/>
              <a:t>Maintain respectful attitude and show acceptance</a:t>
            </a:r>
          </a:p>
          <a:p>
            <a:r>
              <a:rPr lang="en-US" sz="3000" dirty="0"/>
              <a:t>Avoid:</a:t>
            </a:r>
          </a:p>
          <a:p>
            <a:pPr lvl="1"/>
            <a:r>
              <a:rPr lang="en-US" sz="3000" dirty="0"/>
              <a:t>being judgmental</a:t>
            </a:r>
          </a:p>
          <a:p>
            <a:pPr lvl="1"/>
            <a:r>
              <a:rPr lang="en-US" sz="3000" dirty="0"/>
              <a:t>arguing, confronting, and pressuring the client into action</a:t>
            </a:r>
          </a:p>
          <a:p>
            <a:r>
              <a:rPr lang="en-US" sz="3000" dirty="0"/>
              <a:t>Employ good counseling skills, such as asking simple open-ended questions, using active listening, paraphrasing and reframing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1" y="1720954"/>
            <a:ext cx="3823687" cy="38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78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Counseling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Provide counseling on the outcome of client’s resistance test and explain: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what test shows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impact on treatment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next steps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2863" y="1825625"/>
            <a:ext cx="416392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7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Resistance Counseling When Providing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5009" y="1586709"/>
            <a:ext cx="7935985" cy="4952314"/>
          </a:xfrm>
        </p:spPr>
        <p:txBody>
          <a:bodyPr>
            <a:normAutofit/>
          </a:bodyPr>
          <a:lstStyle/>
          <a:p>
            <a:r>
              <a:rPr lang="en-US" sz="3200" dirty="0"/>
              <a:t>Resistance can be hard to understand. It is important to: </a:t>
            </a:r>
          </a:p>
          <a:p>
            <a:pPr lvl="1"/>
            <a:r>
              <a:rPr lang="en-US" sz="2700" dirty="0"/>
              <a:t>assess client’s  understanding </a:t>
            </a:r>
          </a:p>
          <a:p>
            <a:pPr lvl="1"/>
            <a:r>
              <a:rPr lang="en-US" sz="2700" dirty="0"/>
              <a:t>encourage client to ask questions  </a:t>
            </a:r>
          </a:p>
          <a:p>
            <a:r>
              <a:rPr lang="en-US" sz="3200" dirty="0"/>
              <a:t>If a client’s test results show resistance, explain:</a:t>
            </a:r>
          </a:p>
          <a:p>
            <a:pPr lvl="1"/>
            <a:r>
              <a:rPr lang="en-US" sz="2700" dirty="0"/>
              <a:t>there are different degrees of resistance</a:t>
            </a:r>
          </a:p>
          <a:p>
            <a:pPr lvl="1"/>
            <a:r>
              <a:rPr lang="en-US" sz="2700" dirty="0"/>
              <a:t>resistance to a certain ARV does not automatically mean that one can no longer use it</a:t>
            </a:r>
          </a:p>
          <a:p>
            <a:pPr lvl="1"/>
            <a:r>
              <a:rPr lang="en-US" sz="2700" dirty="0"/>
              <a:t>even when a certain ARV is not effective due to resistance, other treatment regimens exist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71" y="2022644"/>
            <a:ext cx="3079249" cy="34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0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Tips for Resistance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582" y="1426129"/>
            <a:ext cx="7827612" cy="533617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600" b="1" dirty="0"/>
              <a:t>While on PrEP: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Emphasize the importance of taking medication as instructed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Explain importance of adherence in preventing resistance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Build client’s skills for adherence to PrEP:</a:t>
            </a:r>
          </a:p>
          <a:p>
            <a:pPr lvl="1">
              <a:lnSpc>
                <a:spcPct val="120000"/>
              </a:lnSpc>
            </a:pPr>
            <a:r>
              <a:rPr lang="en-US" sz="4600" dirty="0"/>
              <a:t>identifying approaches to improve adherence</a:t>
            </a:r>
          </a:p>
          <a:p>
            <a:pPr lvl="1">
              <a:lnSpc>
                <a:spcPct val="120000"/>
              </a:lnSpc>
            </a:pPr>
            <a:r>
              <a:rPr lang="en-US" sz="4600" dirty="0"/>
              <a:t>discuss a realistic, doable plan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600" b="1" dirty="0"/>
              <a:t>In case of seroconversion: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Provide referrals and explain their importance</a:t>
            </a:r>
          </a:p>
          <a:p>
            <a:pPr>
              <a:lnSpc>
                <a:spcPct val="120000"/>
              </a:lnSpc>
            </a:pPr>
            <a:r>
              <a:rPr lang="en-US" sz="4600" dirty="0"/>
              <a:t>Follow up on referral completion</a:t>
            </a:r>
          </a:p>
          <a:p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0487" y="1426129"/>
            <a:ext cx="3034734" cy="339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Risk of Resistance: Key Counseling Points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18964375"/>
              </p:ext>
            </p:extLst>
          </p:nvPr>
        </p:nvGraphicFramePr>
        <p:xfrm>
          <a:off x="838200" y="1156403"/>
          <a:ext cx="10432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36006" y="2381693"/>
            <a:ext cx="143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AVOID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5422" y="4720856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ATTEND</a:t>
            </a:r>
          </a:p>
        </p:txBody>
      </p:sp>
    </p:spTree>
    <p:extLst>
      <p:ext uri="{BB962C8B-B14F-4D97-AF65-F5344CB8AC3E}">
        <p14:creationId xmlns:p14="http://schemas.microsoft.com/office/powerpoint/2010/main" val="682258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Risk of Resistance: Key Counseling Points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67126998"/>
              </p:ext>
            </p:extLst>
          </p:nvPr>
        </p:nvGraphicFramePr>
        <p:xfrm>
          <a:off x="838200" y="1113873"/>
          <a:ext cx="10432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4483" y="2156168"/>
            <a:ext cx="1555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DO NOT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SHARE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4483" y="4444409"/>
            <a:ext cx="16081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PrEP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WORKS!</a:t>
            </a:r>
          </a:p>
        </p:txBody>
      </p:sp>
    </p:spTree>
    <p:extLst>
      <p:ext uri="{BB962C8B-B14F-4D97-AF65-F5344CB8AC3E}">
        <p14:creationId xmlns:p14="http://schemas.microsoft.com/office/powerpoint/2010/main" val="1829969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If I Need Help?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3198" y="1875784"/>
            <a:ext cx="53777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help with DBS collection procedures, counseling messages, or interpreting the drug resistance outcome report, contact: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(insert appropriate contact information here)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45" y="1875784"/>
            <a:ext cx="5327221" cy="399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2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HIV Mutates?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78"/>
            <a:ext cx="10515600" cy="5093575"/>
          </a:xfrm>
        </p:spPr>
        <p:txBody>
          <a:bodyPr/>
          <a:lstStyle/>
          <a:p>
            <a:r>
              <a:rPr lang="en-US" sz="2900" dirty="0"/>
              <a:t>Sometimes, the genetic material in the virus changes; these changes are called mutations</a:t>
            </a:r>
          </a:p>
          <a:p>
            <a:r>
              <a:rPr lang="en-US" sz="2900" dirty="0"/>
              <a:t>The mutated virus begins to make more and more copies of itself inside the person’s body</a:t>
            </a:r>
          </a:p>
          <a:p>
            <a:r>
              <a:rPr lang="en-US" sz="2900" dirty="0"/>
              <a:t>ARVs work best to treat what is called the “wild-type” (or non-mutated) virus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Because ARVs are less effective at stopping mutated virus from making the copies of itself, the proportion of mutated virus grows, leading to treatment failure</a:t>
            </a:r>
          </a:p>
          <a:p>
            <a:pPr lvl="1">
              <a:spcBef>
                <a:spcPts val="1200"/>
              </a:spcBef>
            </a:pPr>
            <a:r>
              <a:rPr lang="en-US" sz="2700" dirty="0"/>
              <a:t>this is called </a:t>
            </a:r>
            <a:r>
              <a:rPr lang="en-US" sz="2700" u="sng" dirty="0"/>
              <a:t>“acquired drug resistance”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HIV Drug Resistance?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73095"/>
            <a:ext cx="10515600" cy="3626710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What does this mean?</a:t>
            </a:r>
          </a:p>
          <a:p>
            <a:r>
              <a:rPr lang="en-US" dirty="0"/>
              <a:t>The resistance will be to specific HIV drugs (not all types of ARVs)</a:t>
            </a:r>
          </a:p>
          <a:p>
            <a:r>
              <a:rPr lang="en-US" dirty="0"/>
              <a:t>These specific drugs will not be able to stop all of the HIV viruses from making copies</a:t>
            </a:r>
          </a:p>
          <a:p>
            <a:r>
              <a:rPr lang="en-US" dirty="0"/>
              <a:t>It often happens due to problems with adherence</a:t>
            </a:r>
          </a:p>
          <a:p>
            <a:r>
              <a:rPr lang="en-US" dirty="0"/>
              <a:t>A different combination of 3 drugs may be needed to treat HIV</a:t>
            </a:r>
          </a:p>
          <a:p>
            <a:r>
              <a:rPr lang="en-US" dirty="0"/>
              <a:t>If PrEP users develop resistance, they may have fewer choices of the ARV drugs that they can use for treatment (but they will still have options)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426128"/>
            <a:ext cx="10515599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The ability of HIV to continue making copies of itself in the presence of ARVs is called HIV drug resistance </a:t>
            </a:r>
          </a:p>
        </p:txBody>
      </p:sp>
    </p:spTree>
    <p:extLst>
      <p:ext uri="{BB962C8B-B14F-4D97-AF65-F5344CB8AC3E}">
        <p14:creationId xmlns:p14="http://schemas.microsoft.com/office/powerpoint/2010/main" val="217956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Drug Resistance: Impact of Adherence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84" y="1347788"/>
            <a:ext cx="4550735" cy="551021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/>
              <a:t>Before a person with HIV starts ARV therapy (ART), they may have mostly “wild” type virus</a:t>
            </a:r>
          </a:p>
          <a:p>
            <a:pPr>
              <a:lnSpc>
                <a:spcPct val="120000"/>
              </a:lnSpc>
            </a:pPr>
            <a:r>
              <a:rPr lang="en-US" sz="3100" dirty="0"/>
              <a:t>Once they start ART, the amount of virus in their body decreases</a:t>
            </a:r>
          </a:p>
          <a:p>
            <a:pPr>
              <a:lnSpc>
                <a:spcPct val="120000"/>
              </a:lnSpc>
            </a:pPr>
            <a:r>
              <a:rPr lang="en-US" sz="3100" dirty="0"/>
              <a:t>If the person does not take their ARVs regularly, the virus in their body can mutate and become resistant to some ARVs</a:t>
            </a:r>
          </a:p>
          <a:p>
            <a:pPr>
              <a:lnSpc>
                <a:spcPct val="120000"/>
              </a:lnSpc>
            </a:pPr>
            <a:r>
              <a:rPr lang="en-US" sz="3100" dirty="0"/>
              <a:t>If the drug resistant virus continues to grow, the current ARV regimen will no longer be effective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93" y="2054718"/>
            <a:ext cx="6228907" cy="3496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6204" y="6488668"/>
            <a:ext cx="352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*Figure from www.hivwebstudy.org</a:t>
            </a:r>
          </a:p>
        </p:txBody>
      </p:sp>
    </p:spTree>
    <p:extLst>
      <p:ext uri="{BB962C8B-B14F-4D97-AF65-F5344CB8AC3E}">
        <p14:creationId xmlns:p14="http://schemas.microsoft.com/office/powerpoint/2010/main" val="257143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There Other Ways To Get Drug Resistant Virus?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037" y="4093828"/>
            <a:ext cx="9966820" cy="19798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The person can get HIV from someone whose virus already mutated and became resistant to one or more ARVs.  This is called </a:t>
            </a:r>
            <a:r>
              <a:rPr lang="en-US" sz="3200" u="sng" dirty="0"/>
              <a:t>“transmitted drug resistance.”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238150" y="1621714"/>
            <a:ext cx="5041783" cy="1895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81058" y="1952266"/>
            <a:ext cx="21643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909317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62239B92E1848A5C51066CB63E006" ma:contentTypeVersion="7" ma:contentTypeDescription="Create a new document." ma:contentTypeScope="" ma:versionID="3658a665c76d99345b25528c91589699">
  <xsd:schema xmlns:xsd="http://www.w3.org/2001/XMLSchema" xmlns:xs="http://www.w3.org/2001/XMLSchema" xmlns:p="http://schemas.microsoft.com/office/2006/metadata/properties" xmlns:ns2="204deb67-58b6-4775-bcfb-ff4ec5499648" xmlns:ns3="45b7d8f0-0e39-4211-aaf0-5424a9507998" targetNamespace="http://schemas.microsoft.com/office/2006/metadata/properties" ma:root="true" ma:fieldsID="a1df52a273bd279eb0b49eb4b90cdbda" ns2:_="" ns3:_="">
    <xsd:import namespace="204deb67-58b6-4775-bcfb-ff4ec5499648"/>
    <xsd:import namespace="45b7d8f0-0e39-4211-aaf0-5424a9507998"/>
    <xsd:element name="properties">
      <xsd:complexType>
        <xsd:sequence>
          <xsd:element name="documentManagement">
            <xsd:complexType>
              <xsd:all>
                <xsd:element ref="ns2:Section" minOccurs="0"/>
                <xsd:element ref="ns3:SharedWithUsers" minOccurs="0"/>
                <xsd:element ref="ns3:SharedWithDetails" minOccurs="0"/>
                <xsd:element ref="ns2:M_x0026_E_x0020_Data_x0020_Source" minOccurs="0"/>
                <xsd:element ref="ns2:Status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deb67-58b6-4775-bcfb-ff4ec5499648" elementFormDefault="qualified">
    <xsd:import namespace="http://schemas.microsoft.com/office/2006/documentManagement/types"/>
    <xsd:import namespace="http://schemas.microsoft.com/office/infopath/2007/PartnerControls"/>
    <xsd:element name="Section" ma:index="8" nillable="true" ma:displayName="Section" ma:default="Resources" ma:format="Dropdown" ma:internalName="Section">
      <xsd:simpleType>
        <xsd:restriction base="dms:Choice">
          <xsd:enumeration value="Resources"/>
          <xsd:enumeration value="GEMS Policy"/>
          <xsd:enumeration value="Toolkit Materials"/>
          <xsd:enumeration value="Calls/Meetings"/>
          <xsd:enumeration value="Steering Committee"/>
          <xsd:enumeration value="Implementation plan"/>
          <xsd:enumeration value="Country Visits"/>
        </xsd:restriction>
      </xsd:simpleType>
    </xsd:element>
    <xsd:element name="M_x0026_E_x0020_Data_x0020_Source" ma:index="11" nillable="true" ma:displayName="M&amp;E Data Source" ma:default="1" ma:internalName="M_x0026_E_x0020_Data_x0020_Source">
      <xsd:simpleType>
        <xsd:restriction base="dms:Boolean"/>
      </xsd:simpleType>
    </xsd:element>
    <xsd:element name="Status" ma:index="12" nillable="true" ma:displayName="Status" ma:default="Draft" ma:format="Dropdown" ma:internalName="Status">
      <xsd:simpleType>
        <xsd:restriction base="dms:Choice">
          <xsd:enumeration value="Draft"/>
          <xsd:enumeration value="Final"/>
          <xsd:enumeration value="Archive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b7d8f0-0e39-4211-aaf0-5424a950799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04deb67-58b6-4775-bcfb-ff4ec5499648">Draft</Status>
    <M_x0026_E_x0020_Data_x0020_Source xmlns="204deb67-58b6-4775-bcfb-ff4ec5499648">true</M_x0026_E_x0020_Data_x0020_Source>
    <Section xmlns="204deb67-58b6-4775-bcfb-ff4ec5499648">Resources</Section>
  </documentManagement>
</p:properties>
</file>

<file path=customXml/itemProps1.xml><?xml version="1.0" encoding="utf-8"?>
<ds:datastoreItem xmlns:ds="http://schemas.openxmlformats.org/officeDocument/2006/customXml" ds:itemID="{B222BD58-78CB-4617-AECE-7ADF59C20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4deb67-58b6-4775-bcfb-ff4ec5499648"/>
    <ds:schemaRef ds:uri="45b7d8f0-0e39-4211-aaf0-5424a9507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99784E-2717-44E7-8EFB-A98FDE6E41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83E60-4B4F-4B58-A371-B106E535025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5b7d8f0-0e39-4211-aaf0-5424a9507998"/>
    <ds:schemaRef ds:uri="http://purl.org/dc/elements/1.1/"/>
    <ds:schemaRef ds:uri="http://schemas.microsoft.com/office/2006/metadata/properties"/>
    <ds:schemaRef ds:uri="http://schemas.microsoft.com/office/infopath/2007/PartnerControls"/>
    <ds:schemaRef ds:uri="204deb67-58b6-4775-bcfb-ff4ec549964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21904</TotalTime>
  <Words>3086</Words>
  <Application>Microsoft Office PowerPoint</Application>
  <PresentationFormat>Widescreen</PresentationFormat>
  <Paragraphs>340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Times New Roman</vt:lpstr>
      <vt:lpstr>Trebuchet MS</vt:lpstr>
      <vt:lpstr>Wingdings</vt:lpstr>
      <vt:lpstr>Office Theme</vt:lpstr>
      <vt:lpstr>Pre-Exposure Prophylaxis (PrEP)  and HIV Drug Resistance</vt:lpstr>
      <vt:lpstr>Training Modules</vt:lpstr>
      <vt:lpstr>PowerPoint Presentation</vt:lpstr>
      <vt:lpstr>How Do ARVs Work?</vt:lpstr>
      <vt:lpstr>What Are Tenofovir And Truvada?</vt:lpstr>
      <vt:lpstr>What Happens When HIV Mutates?</vt:lpstr>
      <vt:lpstr>What Is HIV Drug Resistance?</vt:lpstr>
      <vt:lpstr>Acquired Drug Resistance: Impact of Adherence</vt:lpstr>
      <vt:lpstr>Are There Other Ways To Get Drug Resistant Virus?</vt:lpstr>
      <vt:lpstr>Why Is HIV Drug Resistance A Concern With PrEP?</vt:lpstr>
      <vt:lpstr>PowerPoint Presentation</vt:lpstr>
      <vt:lpstr>Drug Resistance Scenarios While On PrEP</vt:lpstr>
      <vt:lpstr>How Could Someone Take PrEP And Not Know They Were Infected?</vt:lpstr>
      <vt:lpstr>PrEP and Drug Resistance: Scenario</vt:lpstr>
      <vt:lpstr>PrEP and Drug Resistance Scenario: Outcome #1</vt:lpstr>
      <vt:lpstr>PrEP and Drug Resistance Scenario: Outcome #2</vt:lpstr>
      <vt:lpstr>PowerPoint Presentation</vt:lpstr>
      <vt:lpstr>Drug Resistance Testing Rationale</vt:lpstr>
      <vt:lpstr>Drug Resistance Testing In PrEP Seroconverters</vt:lpstr>
      <vt:lpstr>Drug Resistance Testing In PrEP Seroconverters</vt:lpstr>
      <vt:lpstr>Drug Resistance Testing In PrEP Seroconverters</vt:lpstr>
      <vt:lpstr>PowerPoint Presentation</vt:lpstr>
      <vt:lpstr>Step 1: Obtain Informed Consent [if required by program]</vt:lpstr>
      <vt:lpstr>Step 2: Complete Data Collection Form</vt:lpstr>
      <vt:lpstr>Step 3: Affix Barcode Labels</vt:lpstr>
      <vt:lpstr>Step 4: Wash Hands And Put On Gloves</vt:lpstr>
      <vt:lpstr>Step 5: Apply Tourniquet And Wipe Puncture Site</vt:lpstr>
      <vt:lpstr>Step 6: Collect Blood</vt:lpstr>
      <vt:lpstr>Step 7: Invert The Tube</vt:lpstr>
      <vt:lpstr>Step 8: Aspirate Blood</vt:lpstr>
      <vt:lpstr>Step 9: Transfer Blood To Two DBS Cards </vt:lpstr>
      <vt:lpstr>Step 10: Drying DBS Cards</vt:lpstr>
      <vt:lpstr>Step 11: Packaging DBS Cards</vt:lpstr>
      <vt:lpstr>Step 12: Prepare For Shipment</vt:lpstr>
      <vt:lpstr>PowerPoint Presentation</vt:lpstr>
      <vt:lpstr>Getting The Result Back From The Lab</vt:lpstr>
      <vt:lpstr>What Does a Drug Resistance Test Measure?</vt:lpstr>
      <vt:lpstr>Understanding Terminology: Codon, RT and PR</vt:lpstr>
      <vt:lpstr>Understanding Terminology: Major vs. Minor Mutations</vt:lpstr>
      <vt:lpstr>Understanding How To Read Mutations</vt:lpstr>
      <vt:lpstr>Why Is This Terminology Important?</vt:lpstr>
      <vt:lpstr>Can HIV Have More Than One Mutation?</vt:lpstr>
      <vt:lpstr>How To Interpret HIV Drug Resistance Results</vt:lpstr>
      <vt:lpstr>What Do The Drug Resistance Results Mean?</vt:lpstr>
      <vt:lpstr>What Is In The Drug Resistance Report?</vt:lpstr>
      <vt:lpstr>What Is In The Drug Resistance Report (continued)?</vt:lpstr>
      <vt:lpstr>What Is In The Drug Resistance Report (continued)?</vt:lpstr>
      <vt:lpstr>What If There Is Resistance Found?</vt:lpstr>
      <vt:lpstr>PowerPoint Presentation</vt:lpstr>
      <vt:lpstr>Client Counseling</vt:lpstr>
      <vt:lpstr>Client Counseling (continued)</vt:lpstr>
      <vt:lpstr>Tips for Resistance Counseling When Providing Results</vt:lpstr>
      <vt:lpstr>Additional Tips for Resistance Counseling</vt:lpstr>
      <vt:lpstr>Minimizing Risk of Resistance: Key Counseling Points</vt:lpstr>
      <vt:lpstr>Minimizing Risk of Resistance: Key Counseling Points</vt:lpstr>
      <vt:lpstr>What If I Need Help?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Irina Yacobson</dc:creator>
  <cp:lastModifiedBy>Lisa Levy</cp:lastModifiedBy>
  <cp:revision>87</cp:revision>
  <dcterms:created xsi:type="dcterms:W3CDTF">2017-07-10T20:14:27Z</dcterms:created>
  <dcterms:modified xsi:type="dcterms:W3CDTF">2017-08-29T20:30:33Z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0x010100D0F62239B92E1848A5C51066CB63E006</vt:lpwstr>
  </property>
</Properties>
</file>